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82" r:id="rId2"/>
    <p:sldId id="267" r:id="rId3"/>
    <p:sldId id="287" r:id="rId4"/>
    <p:sldId id="395" r:id="rId5"/>
    <p:sldId id="397" r:id="rId6"/>
    <p:sldId id="308" r:id="rId7"/>
    <p:sldId id="294" r:id="rId8"/>
    <p:sldId id="396" r:id="rId9"/>
    <p:sldId id="400" r:id="rId10"/>
    <p:sldId id="398" r:id="rId11"/>
    <p:sldId id="39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8" d="100"/>
          <a:sy n="108" d="100"/>
        </p:scale>
        <p:origin x="57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524000"/>
            <a:ext cx="11277601" cy="3954872"/>
          </a:xfrm>
          <a:prstGeom prst="rect">
            <a:avLst/>
          </a:prstGeom>
        </p:spPr>
      </p:pic>
      <p:sp>
        <p:nvSpPr>
          <p:cNvPr id="4" name="TextBox 3"/>
          <p:cNvSpPr txBox="1">
            <a:spLocks noChangeArrowheads="1"/>
          </p:cNvSpPr>
          <p:nvPr userDrawn="1"/>
        </p:nvSpPr>
        <p:spPr bwMode="auto">
          <a:xfrm>
            <a:off x="7416800" y="5867400"/>
            <a:ext cx="3556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3" name="Subtitle 2"/>
          <p:cNvSpPr>
            <a:spLocks noGrp="1"/>
          </p:cNvSpPr>
          <p:nvPr>
            <p:ph type="subTitle" idx="1"/>
          </p:nvPr>
        </p:nvSpPr>
        <p:spPr>
          <a:xfrm>
            <a:off x="275119" y="5703888"/>
            <a:ext cx="861568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fld id="{ECFB4D4D-AE5A-4C23-ACA4-B8D7EF78F644}" type="datetime1">
              <a:rPr lang="en-US" altLang="en-US" smtClean="0"/>
              <a:t>9/5/2024</a:t>
            </a:fld>
            <a:endParaRPr lang="en-US" altLang="en-US" sz="1000">
              <a:solidFill>
                <a:srgbClr val="A0A0A0"/>
              </a:solidFill>
            </a:endParaRPr>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32030DFE-F823-49E2-B07C-3FB7AFFE4DD2}" type="slidenum">
              <a:rPr lang="en-US" altLang="en-US"/>
              <a:pPr/>
              <a:t>‹#›</a:t>
            </a:fld>
            <a:endParaRPr lang="en-US" altLang="en-US"/>
          </a:p>
        </p:txBody>
      </p:sp>
      <p:pic>
        <p:nvPicPr>
          <p:cNvPr id="8" name="Picture 2" descr="New_DOE_Logo_Color_800x200.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1601" y="114300"/>
            <a:ext cx="4481359"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2945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54400" y="5495278"/>
            <a:ext cx="7311136" cy="594626"/>
          </a:xfrm>
        </p:spPr>
        <p:txBody>
          <a:bodyPr anchor="b"/>
          <a:lstStyle>
            <a:lvl1pPr algn="l">
              <a:defRPr sz="2200" b="1">
                <a:ln>
                  <a:noFill/>
                </a:ln>
                <a:solidFill>
                  <a:schemeClr val="tx2"/>
                </a:solidFill>
              </a:defRPr>
            </a:lvl1pPr>
          </a:lstStyle>
          <a:p>
            <a:r>
              <a:rPr lang="en-US" dirty="0"/>
              <a:t>Click to edit Master title style</a:t>
            </a:r>
          </a:p>
        </p:txBody>
      </p:sp>
      <p:sp>
        <p:nvSpPr>
          <p:cNvPr id="3" name="Picture Placeholder 2"/>
          <p:cNvSpPr>
            <a:spLocks noGrp="1"/>
          </p:cNvSpPr>
          <p:nvPr>
            <p:ph type="pic" idx="1"/>
          </p:nvPr>
        </p:nvSpPr>
        <p:spPr>
          <a:xfrm>
            <a:off x="0" y="0"/>
            <a:ext cx="112776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3454400" y="6096000"/>
            <a:ext cx="7311136" cy="612648"/>
          </a:xfrm>
        </p:spPr>
        <p:txBody>
          <a:bodyPr>
            <a:normAutofit/>
          </a:bodyPr>
          <a:lstStyle>
            <a:lvl1pPr marL="0" indent="0" algn="l">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5"/>
          <p:cNvSpPr>
            <a:spLocks noGrp="1"/>
          </p:cNvSpPr>
          <p:nvPr>
            <p:ph type="sldNum" sz="quarter" idx="10"/>
          </p:nvPr>
        </p:nvSpPr>
        <p:spPr>
          <a:ln/>
        </p:spPr>
        <p:txBody>
          <a:bodyPr/>
          <a:lstStyle>
            <a:lvl1pPr>
              <a:defRPr/>
            </a:lvl1pPr>
          </a:lstStyle>
          <a:p>
            <a:fld id="{BF741806-C69F-48A9-98FD-086DA86D672A}" type="slidenum">
              <a:rPr lang="en-US" altLang="en-US"/>
              <a:pPr/>
              <a:t>‹#›</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Date Placeholder 3"/>
          <p:cNvSpPr>
            <a:spLocks noGrp="1"/>
          </p:cNvSpPr>
          <p:nvPr>
            <p:ph type="dt" sz="half" idx="12"/>
          </p:nvPr>
        </p:nvSpPr>
        <p:spPr/>
        <p:txBody>
          <a:bodyPr/>
          <a:lstStyle>
            <a:lvl1pPr>
              <a:defRPr/>
            </a:lvl1pPr>
          </a:lstStyle>
          <a:p>
            <a:fld id="{E7E157C5-ADD0-4ED2-BE9D-0C1B504EAEDF}" type="datetime1">
              <a:rPr lang="en-US" altLang="en-US" smtClean="0"/>
              <a:t>9/5/2024</a:t>
            </a:fld>
            <a:endParaRPr lang="en-US" altLang="en-US" sz="1000">
              <a:solidFill>
                <a:srgbClr val="A0A0A0"/>
              </a:solidFill>
            </a:endParaRP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3200" y="6400801"/>
            <a:ext cx="3752395"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8879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ln/>
        </p:spPr>
        <p:txBody>
          <a:bodyPr/>
          <a:lstStyle>
            <a:lvl1pPr>
              <a:defRPr/>
            </a:lvl1pPr>
          </a:lstStyle>
          <a:p>
            <a:fld id="{1340BAF1-4807-4423-9944-9E1A0B21CB3C}" type="slidenum">
              <a:rPr lang="en-US" altLang="en-US"/>
              <a:pPr/>
              <a:t>‹#›</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Date Placeholder 3"/>
          <p:cNvSpPr>
            <a:spLocks noGrp="1"/>
          </p:cNvSpPr>
          <p:nvPr>
            <p:ph type="dt" sz="half" idx="12"/>
          </p:nvPr>
        </p:nvSpPr>
        <p:spPr/>
        <p:txBody>
          <a:bodyPr/>
          <a:lstStyle>
            <a:lvl1pPr>
              <a:defRPr/>
            </a:lvl1pPr>
          </a:lstStyle>
          <a:p>
            <a:fld id="{15B92B39-63BE-4347-9315-5581B97721B1}" type="datetime1">
              <a:rPr lang="en-US" altLang="en-US" smtClean="0"/>
              <a:t>9/5/2024</a:t>
            </a:fld>
            <a:endParaRPr lang="en-US" altLang="en-US" sz="1000">
              <a:solidFill>
                <a:srgbClr val="A0A0A0"/>
              </a:solidFill>
            </a:endParaRP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3200" y="6400801"/>
            <a:ext cx="3752395"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856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lvl1pPr algn="ct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marL="342900" indent="-228600">
              <a:buFont typeface="Wingdings" panose="05000000000000000000" pitchFamily="2" charset="2"/>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ln/>
        </p:spPr>
        <p:txBody>
          <a:bodyPr/>
          <a:lstStyle>
            <a:lvl1pPr>
              <a:defRPr/>
            </a:lvl1pPr>
          </a:lstStyle>
          <a:p>
            <a:fld id="{10666132-093B-436D-8125-FD72F3B51D28}" type="slidenum">
              <a:rPr lang="en-US" altLang="en-US"/>
              <a:pPr/>
              <a:t>‹#›</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Date Placeholder 3"/>
          <p:cNvSpPr>
            <a:spLocks noGrp="1"/>
          </p:cNvSpPr>
          <p:nvPr>
            <p:ph type="dt" sz="half" idx="12"/>
          </p:nvPr>
        </p:nvSpPr>
        <p:spPr/>
        <p:txBody>
          <a:bodyPr/>
          <a:lstStyle>
            <a:lvl1pPr>
              <a:defRPr/>
            </a:lvl1pPr>
          </a:lstStyle>
          <a:p>
            <a:fld id="{3B3AAE80-A327-4200-A67E-AAEC25E81633}" type="datetime1">
              <a:rPr lang="en-US" altLang="en-US" smtClean="0"/>
              <a:t>9/5/2024</a:t>
            </a:fld>
            <a:endParaRPr lang="en-US" altLang="en-US" sz="1000">
              <a:solidFill>
                <a:srgbClr val="A0A0A0"/>
              </a:solidFill>
            </a:endParaRP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3200" y="6400801"/>
            <a:ext cx="3752395"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7626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5" name="Picture 2" descr="New_DOE_Logo_Color_800x200.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304802" y="134938"/>
            <a:ext cx="2484967"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userDrawn="1"/>
        </p:nvSpPr>
        <p:spPr bwMode="auto">
          <a:xfrm>
            <a:off x="2997200" y="112714"/>
            <a:ext cx="2692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1400" dirty="0">
                <a:solidFill>
                  <a:schemeClr val="tx2"/>
                </a:solidFill>
              </a:rPr>
              <a:t>Office of </a:t>
            </a:r>
          </a:p>
          <a:p>
            <a:pPr eaLnBrk="1" hangingPunct="1">
              <a:defRPr/>
            </a:pPr>
            <a:r>
              <a:rPr lang="en-US" altLang="en-US" sz="1400" dirty="0">
                <a:solidFill>
                  <a:schemeClr val="tx2"/>
                </a:solidFill>
              </a:rPr>
              <a:t>Nuclear Energy</a:t>
            </a:r>
          </a:p>
        </p:txBody>
      </p:sp>
      <p:cxnSp>
        <p:nvCxnSpPr>
          <p:cNvPr id="7" name="Straight Connector 6"/>
          <p:cNvCxnSpPr/>
          <p:nvPr userDrawn="1"/>
        </p:nvCxnSpPr>
        <p:spPr>
          <a:xfrm>
            <a:off x="2997200" y="146050"/>
            <a:ext cx="0" cy="45720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sp>
        <p:nvSpPr>
          <p:cNvPr id="9" name="Title 1"/>
          <p:cNvSpPr>
            <a:spLocks noGrp="1"/>
          </p:cNvSpPr>
          <p:nvPr>
            <p:ph type="ctrTitle"/>
          </p:nvPr>
        </p:nvSpPr>
        <p:spPr>
          <a:xfrm>
            <a:off x="406400" y="2133601"/>
            <a:ext cx="10363200" cy="1470025"/>
          </a:xfrm>
          <a:prstGeom prst="rect">
            <a:avLst/>
          </a:prstGeom>
        </p:spPr>
        <p:txBody>
          <a:bodyPr/>
          <a:lstStyle>
            <a:lvl1pPr>
              <a:defRPr b="1"/>
            </a:lvl1pPr>
          </a:lstStyle>
          <a:p>
            <a:r>
              <a:rPr lang="en-US"/>
              <a:t>Click to edit Master title style</a:t>
            </a:r>
            <a:endParaRPr lang="en-US" dirty="0"/>
          </a:p>
        </p:txBody>
      </p:sp>
      <p:sp>
        <p:nvSpPr>
          <p:cNvPr id="10" name="Subtitle 2"/>
          <p:cNvSpPr>
            <a:spLocks noGrp="1"/>
          </p:cNvSpPr>
          <p:nvPr>
            <p:ph type="subTitle" idx="1"/>
          </p:nvPr>
        </p:nvSpPr>
        <p:spPr>
          <a:xfrm>
            <a:off x="419100" y="3962400"/>
            <a:ext cx="8534400" cy="1104528"/>
          </a:xfrm>
          <a:prstGeom prst="rect">
            <a:avLst/>
          </a:prstGeom>
        </p:spPr>
        <p:txBody>
          <a:bodyPr/>
          <a:lstStyle>
            <a:lvl1pPr marL="0" indent="0" algn="l">
              <a:buNone/>
              <a:defRPr>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11" name="Content Placeholder 16"/>
          <p:cNvSpPr>
            <a:spLocks noGrp="1"/>
          </p:cNvSpPr>
          <p:nvPr>
            <p:ph sz="quarter" idx="10"/>
          </p:nvPr>
        </p:nvSpPr>
        <p:spPr>
          <a:xfrm>
            <a:off x="406400" y="5410200"/>
            <a:ext cx="7730067" cy="647700"/>
          </a:xfrm>
          <a:prstGeom prst="rect">
            <a:avLst/>
          </a:prstGeom>
        </p:spPr>
        <p:txBody>
          <a:bodyPr/>
          <a:lstStyle>
            <a:lvl1pPr algn="l">
              <a:buNone/>
              <a:defRPr sz="240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825586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90725"/>
            <a:ext cx="9144000" cy="3046942"/>
          </a:xfrm>
        </p:spPr>
        <p:txBody>
          <a:bodyPr anchor="t" anchorCtr="0">
            <a:normAutofit/>
          </a:bodyPr>
          <a:lstStyle>
            <a:lvl1pPr algn="r">
              <a:defRPr sz="2400" b="1">
                <a:solidFill>
                  <a:srgbClr val="002060"/>
                </a:solidFill>
                <a:latin typeface="Calibri "/>
                <a:cs typeface="Arial" panose="020B0604020202020204" pitchFamily="34" charset="0"/>
              </a:defRPr>
            </a:lvl1pPr>
          </a:lstStyle>
          <a:p>
            <a:r>
              <a:rPr lang="en-US" dirty="0"/>
              <a:t>Click to edit Master title style</a:t>
            </a:r>
          </a:p>
        </p:txBody>
      </p:sp>
      <p:sp>
        <p:nvSpPr>
          <p:cNvPr id="7" name="Subtitle 2"/>
          <p:cNvSpPr txBox="1">
            <a:spLocks/>
          </p:cNvSpPr>
          <p:nvPr userDrawn="1"/>
        </p:nvSpPr>
        <p:spPr bwMode="auto">
          <a:xfrm>
            <a:off x="447675" y="5162550"/>
            <a:ext cx="4724400" cy="1295400"/>
          </a:xfrm>
          <a:prstGeom prst="rect">
            <a:avLst/>
          </a:prstGeom>
          <a:noFill/>
          <a:ln w="9525">
            <a:noFill/>
            <a:miter lim="800000"/>
            <a:headEnd/>
            <a:tailEnd/>
          </a:ln>
        </p:spPr>
        <p:txBody>
          <a:bodyPr vert="horz" wrap="square" lIns="68580" tIns="34290" rIns="68580" bIns="34290" numCol="1" anchor="t" anchorCtr="0" compatLnSpc="1">
            <a:prstTxWarp prst="textNoShape">
              <a:avLst/>
            </a:prstTxWarp>
            <a:noAutofit/>
          </a:bodyPr>
          <a:lstStyle>
            <a:lvl1pPr marL="0" indent="0" algn="r" rtl="0" eaLnBrk="1" fontAlgn="base" hangingPunct="1">
              <a:spcBef>
                <a:spcPct val="20000"/>
              </a:spcBef>
              <a:spcAft>
                <a:spcPct val="0"/>
              </a:spcAft>
              <a:buClr>
                <a:schemeClr val="tx2"/>
              </a:buClr>
              <a:buSzPct val="70000"/>
              <a:buFont typeface="Wingdings" pitchFamily="2" charset="2"/>
              <a:buNone/>
              <a:defRPr sz="32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algn="l">
              <a:spcBef>
                <a:spcPct val="10000"/>
              </a:spcBef>
            </a:pPr>
            <a:r>
              <a:rPr lang="en-US" sz="1200" kern="0" dirty="0"/>
              <a:t>James Dillard, CHP </a:t>
            </a:r>
          </a:p>
          <a:p>
            <a:pPr algn="l">
              <a:spcBef>
                <a:spcPct val="10000"/>
              </a:spcBef>
            </a:pPr>
            <a:r>
              <a:rPr lang="en-US" sz="1200" kern="0" dirty="0"/>
              <a:t>Office of Worker Safety and Health</a:t>
            </a:r>
            <a:r>
              <a:rPr lang="en-US" sz="1200" kern="0" baseline="0" dirty="0"/>
              <a:t> Policy </a:t>
            </a:r>
            <a:r>
              <a:rPr lang="en-US" sz="1200" kern="0" dirty="0"/>
              <a:t>(AU-11)</a:t>
            </a:r>
          </a:p>
          <a:p>
            <a:pPr algn="l">
              <a:spcBef>
                <a:spcPct val="10000"/>
              </a:spcBef>
            </a:pPr>
            <a:r>
              <a:rPr lang="en-US" sz="1200" kern="0" dirty="0"/>
              <a:t>Office of Environment, Health, Safety and Security</a:t>
            </a:r>
          </a:p>
          <a:p>
            <a:pPr algn="l">
              <a:spcBef>
                <a:spcPct val="10000"/>
              </a:spcBef>
            </a:pPr>
            <a:r>
              <a:rPr lang="en-US" sz="1200" kern="0" dirty="0"/>
              <a:t>U.S. Department of Energy</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r="82500"/>
          <a:stretch/>
        </p:blipFill>
        <p:spPr>
          <a:xfrm>
            <a:off x="371475" y="447677"/>
            <a:ext cx="1762125" cy="1690201"/>
          </a:xfrm>
          <a:prstGeom prst="rect">
            <a:avLst/>
          </a:prstGeom>
        </p:spPr>
      </p:pic>
      <p:pic>
        <p:nvPicPr>
          <p:cNvPr id="9" name="Picture 2" descr="C:\Users\kenney\AppData\Local\Microsoft\Windows\Temporary Internet Files\Content.Outlook\VSWERTPF\EHSS Logo new3 updated.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48675" y="5028779"/>
            <a:ext cx="3215640" cy="142917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223838" y="337610"/>
            <a:ext cx="11744327" cy="6353175"/>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08496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10160000" cy="1143000"/>
          </a:xfrm>
        </p:spPr>
        <p:txBody>
          <a:bodyPr/>
          <a:lstStyle>
            <a:lvl1pPr algn="ctr">
              <a:defRPr sz="3600" b="1" i="0">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342900" indent="-228600">
              <a:buFont typeface="Wingdings" panose="05000000000000000000" pitchFamily="2" charset="2"/>
              <a:buChar cha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11379200" y="5648326"/>
            <a:ext cx="711200" cy="396875"/>
          </a:xfrm>
          <a:ln/>
        </p:spPr>
        <p:txBody>
          <a:bodyPr anchor="ctr" anchorCtr="1"/>
          <a:lstStyle>
            <a:lvl1pPr>
              <a:defRPr/>
            </a:lvl1pPr>
          </a:lstStyle>
          <a:p>
            <a:fld id="{67C7B901-DD5A-4D63-983D-2E3EEDC6FDFD}" type="slidenum">
              <a:rPr lang="en-US" altLang="en-US"/>
              <a:pPr/>
              <a:t>‹#›</a:t>
            </a:fld>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Date Placeholder 3"/>
          <p:cNvSpPr>
            <a:spLocks noGrp="1"/>
          </p:cNvSpPr>
          <p:nvPr>
            <p:ph type="dt" sz="half" idx="12"/>
          </p:nvPr>
        </p:nvSpPr>
        <p:spPr/>
        <p:txBody>
          <a:bodyPr/>
          <a:lstStyle>
            <a:lvl1pPr>
              <a:defRPr/>
            </a:lvl1pPr>
          </a:lstStyle>
          <a:p>
            <a:fld id="{E708BA39-88DE-4ACF-B429-E139082B7733}" type="datetime1">
              <a:rPr lang="en-US" altLang="en-US" smtClean="0"/>
              <a:t>9/5/2024</a:t>
            </a:fld>
            <a:endParaRPr lang="en-US" altLang="en-US" sz="1000">
              <a:solidFill>
                <a:srgbClr val="A0A0A0"/>
              </a:solidFill>
            </a:endParaRP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3200" y="6400801"/>
            <a:ext cx="3752395"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2435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32000" y="274638"/>
            <a:ext cx="8737600" cy="1143000"/>
          </a:xfrm>
        </p:spPr>
        <p:txBody>
          <a:bodyPr/>
          <a:lstStyle/>
          <a:p>
            <a:r>
              <a:rPr lang="en-US"/>
              <a:t>Click to edit Master title style</a:t>
            </a:r>
          </a:p>
        </p:txBody>
      </p:sp>
      <p:sp>
        <p:nvSpPr>
          <p:cNvPr id="3" name="Slide Number Placeholder 5"/>
          <p:cNvSpPr>
            <a:spLocks noGrp="1"/>
          </p:cNvSpPr>
          <p:nvPr>
            <p:ph type="sldNum" sz="quarter" idx="10"/>
          </p:nvPr>
        </p:nvSpPr>
        <p:spPr>
          <a:ln/>
        </p:spPr>
        <p:txBody>
          <a:bodyPr/>
          <a:lstStyle>
            <a:lvl1pPr>
              <a:defRPr/>
            </a:lvl1pPr>
          </a:lstStyle>
          <a:p>
            <a:fld id="{AF8961DD-2D4A-4FC4-A1D3-FC65AD164CE1}" type="slidenum">
              <a:rPr lang="en-US" altLang="en-US"/>
              <a:pPr/>
              <a:t>‹#›</a:t>
            </a:fld>
            <a:endParaRPr lang="en-US" altLang="en-US"/>
          </a:p>
        </p:txBody>
      </p:sp>
      <p:sp>
        <p:nvSpPr>
          <p:cNvPr id="4" name="Footer Placeholder 4"/>
          <p:cNvSpPr>
            <a:spLocks noGrp="1"/>
          </p:cNvSpPr>
          <p:nvPr>
            <p:ph type="ftr" sz="quarter" idx="11"/>
          </p:nvPr>
        </p:nvSpPr>
        <p:spPr/>
        <p:txBody>
          <a:bodyPr/>
          <a:lstStyle>
            <a:lvl1pPr>
              <a:defRPr/>
            </a:lvl1pPr>
          </a:lstStyle>
          <a:p>
            <a:endParaRPr lang="en-US" altLang="en-US"/>
          </a:p>
        </p:txBody>
      </p:sp>
      <p:sp>
        <p:nvSpPr>
          <p:cNvPr id="5" name="Date Placeholder 3"/>
          <p:cNvSpPr>
            <a:spLocks noGrp="1"/>
          </p:cNvSpPr>
          <p:nvPr>
            <p:ph type="dt" sz="half" idx="12"/>
          </p:nvPr>
        </p:nvSpPr>
        <p:spPr/>
        <p:txBody>
          <a:bodyPr/>
          <a:lstStyle>
            <a:lvl1pPr>
              <a:defRPr/>
            </a:lvl1pPr>
          </a:lstStyle>
          <a:p>
            <a:fld id="{53E469B9-8DB9-4592-8994-E53B8C667F22}" type="datetime1">
              <a:rPr lang="en-US" altLang="en-US" smtClean="0"/>
              <a:t>9/5/2024</a:t>
            </a:fld>
            <a:endParaRPr lang="en-US" altLang="en-US" sz="1000">
              <a:solidFill>
                <a:srgbClr val="A0A0A0"/>
              </a:solidFill>
            </a:endParaRPr>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3200" y="6477001"/>
            <a:ext cx="3064933"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12801" y="457201"/>
            <a:ext cx="1123951" cy="842963"/>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Tree>
    <p:extLst>
      <p:ext uri="{BB962C8B-B14F-4D97-AF65-F5344CB8AC3E}">
        <p14:creationId xmlns:p14="http://schemas.microsoft.com/office/powerpoint/2010/main" val="1123240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a:ln/>
        </p:spPr>
        <p:txBody>
          <a:bodyPr/>
          <a:lstStyle>
            <a:lvl1pPr>
              <a:defRPr/>
            </a:lvl1pPr>
          </a:lstStyle>
          <a:p>
            <a:fld id="{A6DE31D1-5C7C-4B48-BF31-7FEBA3D62534}" type="slidenum">
              <a:rPr lang="en-US" altLang="en-US"/>
              <a:pPr/>
              <a:t>‹#›</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Date Placeholder 3"/>
          <p:cNvSpPr>
            <a:spLocks noGrp="1"/>
          </p:cNvSpPr>
          <p:nvPr>
            <p:ph type="dt" sz="half" idx="12"/>
          </p:nvPr>
        </p:nvSpPr>
        <p:spPr/>
        <p:txBody>
          <a:bodyPr/>
          <a:lstStyle>
            <a:lvl1pPr>
              <a:defRPr/>
            </a:lvl1pPr>
          </a:lstStyle>
          <a:p>
            <a:fld id="{A08670C1-24F1-4548-A7C0-E8D967906F50}" type="datetime1">
              <a:rPr lang="en-US" altLang="en-US" smtClean="0"/>
              <a:t>9/5/2024</a:t>
            </a:fld>
            <a:endParaRPr lang="en-US" altLang="en-US" sz="1000">
              <a:solidFill>
                <a:srgbClr val="A0A0A0"/>
              </a:solidFill>
            </a:endParaRPr>
          </a:p>
        </p:txBody>
      </p:sp>
    </p:spTree>
    <p:extLst>
      <p:ext uri="{BB962C8B-B14F-4D97-AF65-F5344CB8AC3E}">
        <p14:creationId xmlns:p14="http://schemas.microsoft.com/office/powerpoint/2010/main" val="1864847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609600" y="1536192"/>
            <a:ext cx="4876800" cy="4590288"/>
          </a:xfrm>
        </p:spPr>
        <p:txBody>
          <a:bodyPr/>
          <a:lstStyle>
            <a:lvl1pPr marL="342900" indent="-228600">
              <a:buFont typeface="Wingdings" panose="05000000000000000000" pitchFamily="2" charset="2"/>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892800" y="1536192"/>
            <a:ext cx="4876800" cy="4590288"/>
          </a:xfrm>
        </p:spPr>
        <p:txBody>
          <a:bodyPr/>
          <a:lstStyle>
            <a:lvl1pPr marL="342900" indent="-228600">
              <a:buFont typeface="Wingdings" panose="05000000000000000000" pitchFamily="2" charset="2"/>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a:ln/>
        </p:spPr>
        <p:txBody>
          <a:bodyPr/>
          <a:lstStyle>
            <a:lvl1pPr>
              <a:defRPr/>
            </a:lvl1pPr>
          </a:lstStyle>
          <a:p>
            <a:fld id="{252B5F49-63B5-4AEA-AE3E-E525191AD674}" type="slidenum">
              <a:rPr lang="en-US" altLang="en-US"/>
              <a:pPr/>
              <a:t>‹#›</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Date Placeholder 3"/>
          <p:cNvSpPr>
            <a:spLocks noGrp="1"/>
          </p:cNvSpPr>
          <p:nvPr>
            <p:ph type="dt" sz="half" idx="12"/>
          </p:nvPr>
        </p:nvSpPr>
        <p:spPr/>
        <p:txBody>
          <a:bodyPr/>
          <a:lstStyle>
            <a:lvl1pPr>
              <a:defRPr/>
            </a:lvl1pPr>
          </a:lstStyle>
          <a:p>
            <a:fld id="{ED06709A-F153-4981-8649-041E08B8F10D}" type="datetime1">
              <a:rPr lang="en-US" altLang="en-US" smtClean="0"/>
              <a:t>9/5/2024</a:t>
            </a:fld>
            <a:endParaRPr lang="en-US" altLang="en-US" sz="1000">
              <a:solidFill>
                <a:srgbClr val="A0A0A0"/>
              </a:solidFill>
            </a:endParaRP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3200" y="6400801"/>
            <a:ext cx="3752395"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1932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ln/>
        </p:spPr>
        <p:txBody>
          <a:bodyPr/>
          <a:lstStyle>
            <a:lvl1pPr>
              <a:defRPr/>
            </a:lvl1pPr>
          </a:lstStyle>
          <a:p>
            <a:fld id="{29362F38-8291-4427-85DA-B99EBB5E5C1F}" type="slidenum">
              <a:rPr lang="en-US" altLang="en-US"/>
              <a:pPr/>
              <a:t>‹#›</a:t>
            </a:fld>
            <a:endParaRPr lang="en-US" altLang="en-US"/>
          </a:p>
        </p:txBody>
      </p:sp>
      <p:sp>
        <p:nvSpPr>
          <p:cNvPr id="8" name="Footer Placeholder 4"/>
          <p:cNvSpPr>
            <a:spLocks noGrp="1"/>
          </p:cNvSpPr>
          <p:nvPr>
            <p:ph type="ftr" sz="quarter" idx="11"/>
          </p:nvPr>
        </p:nvSpPr>
        <p:spPr/>
        <p:txBody>
          <a:bodyPr/>
          <a:lstStyle>
            <a:lvl1pPr>
              <a:defRPr/>
            </a:lvl1pPr>
          </a:lstStyle>
          <a:p>
            <a:endParaRPr lang="en-US" altLang="en-US"/>
          </a:p>
        </p:txBody>
      </p:sp>
      <p:sp>
        <p:nvSpPr>
          <p:cNvPr id="9" name="Date Placeholder 3"/>
          <p:cNvSpPr>
            <a:spLocks noGrp="1"/>
          </p:cNvSpPr>
          <p:nvPr>
            <p:ph type="dt" sz="half" idx="12"/>
          </p:nvPr>
        </p:nvSpPr>
        <p:spPr/>
        <p:txBody>
          <a:bodyPr/>
          <a:lstStyle>
            <a:lvl1pPr>
              <a:defRPr/>
            </a:lvl1pPr>
          </a:lstStyle>
          <a:p>
            <a:fld id="{A338DD7F-692A-4796-943E-B8C0202C9572}" type="datetime1">
              <a:rPr lang="en-US" altLang="en-US" smtClean="0"/>
              <a:t>9/5/2024</a:t>
            </a:fld>
            <a:endParaRPr lang="en-US" altLang="en-US" sz="1000">
              <a:solidFill>
                <a:srgbClr val="A0A0A0"/>
              </a:solidFill>
            </a:endParaRP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3200" y="6400801"/>
            <a:ext cx="3752395"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6608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Slide Number Placeholder 5"/>
          <p:cNvSpPr>
            <a:spLocks noGrp="1"/>
          </p:cNvSpPr>
          <p:nvPr>
            <p:ph type="sldNum" sz="quarter" idx="10"/>
          </p:nvPr>
        </p:nvSpPr>
        <p:spPr>
          <a:ln/>
        </p:spPr>
        <p:txBody>
          <a:bodyPr/>
          <a:lstStyle>
            <a:lvl1pPr>
              <a:defRPr/>
            </a:lvl1pPr>
          </a:lstStyle>
          <a:p>
            <a:fld id="{B235BF9D-0AF7-4AE3-9C4C-F6BACA5E54ED}" type="slidenum">
              <a:rPr lang="en-US" altLang="en-US"/>
              <a:pPr/>
              <a:t>‹#›</a:t>
            </a:fld>
            <a:endParaRPr lang="en-US" altLang="en-US"/>
          </a:p>
        </p:txBody>
      </p:sp>
      <p:sp>
        <p:nvSpPr>
          <p:cNvPr id="4" name="Footer Placeholder 4"/>
          <p:cNvSpPr>
            <a:spLocks noGrp="1"/>
          </p:cNvSpPr>
          <p:nvPr>
            <p:ph type="ftr" sz="quarter" idx="11"/>
          </p:nvPr>
        </p:nvSpPr>
        <p:spPr/>
        <p:txBody>
          <a:bodyPr/>
          <a:lstStyle>
            <a:lvl1pPr>
              <a:defRPr/>
            </a:lvl1pPr>
          </a:lstStyle>
          <a:p>
            <a:endParaRPr lang="en-US" altLang="en-US"/>
          </a:p>
        </p:txBody>
      </p:sp>
      <p:sp>
        <p:nvSpPr>
          <p:cNvPr id="5" name="Date Placeholder 3"/>
          <p:cNvSpPr>
            <a:spLocks noGrp="1"/>
          </p:cNvSpPr>
          <p:nvPr>
            <p:ph type="dt" sz="half" idx="12"/>
          </p:nvPr>
        </p:nvSpPr>
        <p:spPr/>
        <p:txBody>
          <a:bodyPr/>
          <a:lstStyle>
            <a:lvl1pPr>
              <a:defRPr/>
            </a:lvl1pPr>
          </a:lstStyle>
          <a:p>
            <a:fld id="{2F9CFBBD-EC7C-4772-8737-A5B8B455E8E7}" type="datetime1">
              <a:rPr lang="en-US" altLang="en-US" smtClean="0"/>
              <a:t>9/5/2024</a:t>
            </a:fld>
            <a:endParaRPr lang="en-US" altLang="en-US" sz="1000">
              <a:solidFill>
                <a:srgbClr val="A0A0A0"/>
              </a:solidFill>
            </a:endParaRPr>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3200" y="6400801"/>
            <a:ext cx="3752395"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6299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fld id="{7B505CC7-1A24-4BE9-A86D-E38B92725DDC}" type="slidenum">
              <a:rPr lang="en-US" altLang="en-US"/>
              <a:pPr/>
              <a:t>‹#›</a:t>
            </a:fld>
            <a:endParaRPr lang="en-US" altLang="en-US"/>
          </a:p>
        </p:txBody>
      </p:sp>
      <p:sp>
        <p:nvSpPr>
          <p:cNvPr id="3" name="Footer Placeholder 4"/>
          <p:cNvSpPr>
            <a:spLocks noGrp="1"/>
          </p:cNvSpPr>
          <p:nvPr>
            <p:ph type="ftr" sz="quarter" idx="11"/>
          </p:nvPr>
        </p:nvSpPr>
        <p:spPr/>
        <p:txBody>
          <a:bodyPr/>
          <a:lstStyle>
            <a:lvl1pPr>
              <a:defRPr/>
            </a:lvl1pPr>
          </a:lstStyle>
          <a:p>
            <a:endParaRPr lang="en-US" altLang="en-US"/>
          </a:p>
        </p:txBody>
      </p:sp>
      <p:sp>
        <p:nvSpPr>
          <p:cNvPr id="4" name="Date Placeholder 3"/>
          <p:cNvSpPr>
            <a:spLocks noGrp="1"/>
          </p:cNvSpPr>
          <p:nvPr>
            <p:ph type="dt" sz="half" idx="12"/>
          </p:nvPr>
        </p:nvSpPr>
        <p:spPr/>
        <p:txBody>
          <a:bodyPr/>
          <a:lstStyle>
            <a:lvl1pPr>
              <a:defRPr/>
            </a:lvl1pPr>
          </a:lstStyle>
          <a:p>
            <a:fld id="{CD80AC54-4085-4C9C-A55E-CE06A788DDA8}" type="datetime1">
              <a:rPr lang="en-US" altLang="en-US" smtClean="0"/>
              <a:t>9/5/2024</a:t>
            </a:fld>
            <a:endParaRPr lang="en-US" altLang="en-US" sz="1000">
              <a:solidFill>
                <a:srgbClr val="A0A0A0"/>
              </a:solidFill>
            </a:endParaRPr>
          </a:p>
        </p:txBody>
      </p:sp>
      <p:pic>
        <p:nvPicPr>
          <p:cNvPr id="5" name="Picture 2" descr="New_DOE_Logo_Color_800x200.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6400" y="146051"/>
            <a:ext cx="2484967"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userDrawn="1"/>
        </p:nvSpPr>
        <p:spPr bwMode="auto">
          <a:xfrm>
            <a:off x="2997200" y="112714"/>
            <a:ext cx="2692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1400" dirty="0">
                <a:solidFill>
                  <a:schemeClr val="tx2"/>
                </a:solidFill>
              </a:rPr>
              <a:t>Office of </a:t>
            </a:r>
          </a:p>
          <a:p>
            <a:pPr eaLnBrk="1" hangingPunct="1">
              <a:defRPr/>
            </a:pPr>
            <a:r>
              <a:rPr lang="en-US" altLang="en-US" sz="1400" dirty="0">
                <a:solidFill>
                  <a:schemeClr val="tx2"/>
                </a:solidFill>
              </a:rPr>
              <a:t>Nuclear Energy</a:t>
            </a:r>
          </a:p>
        </p:txBody>
      </p:sp>
      <p:cxnSp>
        <p:nvCxnSpPr>
          <p:cNvPr id="7" name="Straight Connector 6"/>
          <p:cNvCxnSpPr/>
          <p:nvPr userDrawn="1"/>
        </p:nvCxnSpPr>
        <p:spPr>
          <a:xfrm>
            <a:off x="2997200" y="146050"/>
            <a:ext cx="0" cy="45720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30497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54400" y="5495544"/>
            <a:ext cx="7315201" cy="594360"/>
          </a:xfrm>
        </p:spPr>
        <p:txBody>
          <a:bodyPr anchor="b"/>
          <a:lstStyle>
            <a:lvl1pPr algn="l">
              <a:defRPr sz="2200" b="1"/>
            </a:lvl1pPr>
          </a:lstStyle>
          <a:p>
            <a:r>
              <a:rPr lang="en-US" dirty="0"/>
              <a:t>Click to edit Master title style</a:t>
            </a:r>
          </a:p>
        </p:txBody>
      </p:sp>
      <p:sp>
        <p:nvSpPr>
          <p:cNvPr id="4" name="Text Placeholder 3"/>
          <p:cNvSpPr>
            <a:spLocks noGrp="1"/>
          </p:cNvSpPr>
          <p:nvPr>
            <p:ph type="body" sz="half" idx="2"/>
          </p:nvPr>
        </p:nvSpPr>
        <p:spPr>
          <a:xfrm>
            <a:off x="3454400" y="6096000"/>
            <a:ext cx="7315200" cy="609600"/>
          </a:xfrm>
        </p:spPr>
        <p:txBody>
          <a:bodyPr>
            <a:normAutofit/>
          </a:bodyPr>
          <a:lstStyle>
            <a:lvl1pPr marL="0" indent="0" algn="l">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Content Placeholder 8"/>
          <p:cNvSpPr>
            <a:spLocks noGrp="1"/>
          </p:cNvSpPr>
          <p:nvPr>
            <p:ph sz="quarter" idx="13"/>
          </p:nvPr>
        </p:nvSpPr>
        <p:spPr>
          <a:xfrm>
            <a:off x="406400" y="381000"/>
            <a:ext cx="10363200" cy="4942840"/>
          </a:xfrm>
        </p:spPr>
        <p:txBody>
          <a:bodyPr/>
          <a:lstStyle>
            <a:lvl1pPr marL="342900" indent="-228600">
              <a:buFont typeface="Wingdings" panose="05000000000000000000" pitchFamily="2" charset="2"/>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4"/>
          </p:nvPr>
        </p:nvSpPr>
        <p:spPr>
          <a:ln/>
        </p:spPr>
        <p:txBody>
          <a:bodyPr/>
          <a:lstStyle>
            <a:lvl1pPr>
              <a:defRPr/>
            </a:lvl1pPr>
          </a:lstStyle>
          <a:p>
            <a:fld id="{E9D2972C-15ED-4BB8-989B-C473E4EAF14C}" type="slidenum">
              <a:rPr lang="en-US" altLang="en-US"/>
              <a:pPr/>
              <a:t>‹#›</a:t>
            </a:fld>
            <a:endParaRPr lang="en-US" altLang="en-US"/>
          </a:p>
        </p:txBody>
      </p:sp>
      <p:sp>
        <p:nvSpPr>
          <p:cNvPr id="6" name="Footer Placeholder 4"/>
          <p:cNvSpPr>
            <a:spLocks noGrp="1"/>
          </p:cNvSpPr>
          <p:nvPr>
            <p:ph type="ftr" sz="quarter" idx="15"/>
          </p:nvPr>
        </p:nvSpPr>
        <p:spPr/>
        <p:txBody>
          <a:bodyPr/>
          <a:lstStyle>
            <a:lvl1pPr>
              <a:defRPr/>
            </a:lvl1pPr>
          </a:lstStyle>
          <a:p>
            <a:endParaRPr lang="en-US" altLang="en-US"/>
          </a:p>
        </p:txBody>
      </p:sp>
      <p:sp>
        <p:nvSpPr>
          <p:cNvPr id="7" name="Date Placeholder 3"/>
          <p:cNvSpPr>
            <a:spLocks noGrp="1"/>
          </p:cNvSpPr>
          <p:nvPr>
            <p:ph type="dt" sz="half" idx="16"/>
          </p:nvPr>
        </p:nvSpPr>
        <p:spPr/>
        <p:txBody>
          <a:bodyPr/>
          <a:lstStyle>
            <a:lvl1pPr>
              <a:defRPr/>
            </a:lvl1pPr>
          </a:lstStyle>
          <a:p>
            <a:fld id="{E5AB150B-793A-4D30-BA6D-1DB025AC06AB}" type="datetime1">
              <a:rPr lang="en-US" altLang="en-US" smtClean="0"/>
              <a:t>9/5/2024</a:t>
            </a:fld>
            <a:endParaRPr lang="en-US" altLang="en-US" sz="1000">
              <a:solidFill>
                <a:srgbClr val="A0A0A0"/>
              </a:solidFill>
            </a:endParaRP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3200" y="6400801"/>
            <a:ext cx="3752395"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1709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027" name="Text Placeholder 2"/>
          <p:cNvSpPr>
            <a:spLocks noGrp="1"/>
          </p:cNvSpPr>
          <p:nvPr>
            <p:ph type="body" idx="1"/>
          </p:nvPr>
        </p:nvSpPr>
        <p:spPr bwMode="auto">
          <a:xfrm>
            <a:off x="609600" y="1600200"/>
            <a:ext cx="1016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800">
              <a:solidFill>
                <a:srgbClr val="FFFFFF"/>
              </a:solidFill>
            </a:endParaRPr>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800">
              <a:solidFill>
                <a:srgbClr val="FFFFFF"/>
              </a:solidFill>
            </a:endParaRPr>
          </a:p>
        </p:txBody>
      </p:sp>
      <p:sp>
        <p:nvSpPr>
          <p:cNvPr id="6" name="Slide Number Placeholder 5"/>
          <p:cNvSpPr>
            <a:spLocks noGrp="1"/>
          </p:cNvSpPr>
          <p:nvPr>
            <p:ph type="sldNum" sz="quarter" idx="4"/>
          </p:nvPr>
        </p:nvSpPr>
        <p:spPr>
          <a:xfrm>
            <a:off x="11374967" y="5648326"/>
            <a:ext cx="732367" cy="396875"/>
          </a:xfrm>
          <a:prstGeom prst="bracketPair">
            <a:avLst>
              <a:gd name="adj" fmla="val 17949"/>
            </a:avLst>
          </a:prstGeom>
          <a:ln w="19050">
            <a:solidFill>
              <a:srgbClr val="FFFFFF"/>
            </a:solidFill>
          </a:ln>
        </p:spPr>
        <p:txBody>
          <a:bodyPr vert="horz" wrap="square" lIns="0" tIns="0" rIns="0" bIns="0" numCol="1" anchor="ctr" anchorCtr="1" compatLnSpc="1">
            <a:prstTxWarp prst="textNoShape">
              <a:avLst/>
            </a:prstTxWarp>
          </a:bodyPr>
          <a:lstStyle>
            <a:lvl1pPr algn="r" eaLnBrk="1" hangingPunct="1">
              <a:defRPr sz="1000">
                <a:solidFill>
                  <a:srgbClr val="FFFFFF"/>
                </a:solidFill>
              </a:defRPr>
            </a:lvl1pPr>
          </a:lstStyle>
          <a:p>
            <a:fld id="{9598396C-2290-445E-8AAF-3BAEEB7FB312}" type="slidenum">
              <a:rPr lang="en-US" altLang="en-US"/>
              <a:pPr/>
              <a:t>‹#›</a:t>
            </a:fld>
            <a:endParaRPr lang="en-US" altLang="en-US"/>
          </a:p>
        </p:txBody>
      </p:sp>
      <p:sp>
        <p:nvSpPr>
          <p:cNvPr id="5" name="Footer Placeholder 4"/>
          <p:cNvSpPr>
            <a:spLocks noGrp="1"/>
          </p:cNvSpPr>
          <p:nvPr>
            <p:ph type="ftr" sz="quarter" idx="3"/>
          </p:nvPr>
        </p:nvSpPr>
        <p:spPr>
          <a:xfrm rot="16200000">
            <a:off x="10511103" y="3988066"/>
            <a:ext cx="2366963" cy="48683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000000"/>
                </a:solidFill>
              </a:defRPr>
            </a:lvl1pPr>
          </a:lstStyle>
          <a:p>
            <a:endParaRPr lang="en-US" altLang="en-US"/>
          </a:p>
        </p:txBody>
      </p:sp>
      <p:sp>
        <p:nvSpPr>
          <p:cNvPr id="4" name="Date Placeholder 3"/>
          <p:cNvSpPr>
            <a:spLocks noGrp="1"/>
          </p:cNvSpPr>
          <p:nvPr>
            <p:ph type="dt" sz="half" idx="2"/>
          </p:nvPr>
        </p:nvSpPr>
        <p:spPr>
          <a:xfrm rot="16200000">
            <a:off x="10475384" y="1585384"/>
            <a:ext cx="2438400" cy="48683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chemeClr val="bg2"/>
                </a:solidFill>
              </a:defRPr>
            </a:lvl1pPr>
          </a:lstStyle>
          <a:p>
            <a:fld id="{778DCD90-AE0C-4077-9D78-208AC5E08468}" type="datetime1">
              <a:rPr lang="en-US" altLang="en-US" smtClean="0"/>
              <a:t>9/5/2024</a:t>
            </a:fld>
            <a:endParaRPr lang="en-US" altLang="en-US" sz="1000">
              <a:solidFill>
                <a:srgbClr val="A0A0A0"/>
              </a:solidFill>
            </a:endParaRPr>
          </a:p>
        </p:txBody>
      </p:sp>
    </p:spTree>
    <p:extLst>
      <p:ext uri="{BB962C8B-B14F-4D97-AF65-F5344CB8AC3E}">
        <p14:creationId xmlns:p14="http://schemas.microsoft.com/office/powerpoint/2010/main" val="19026301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Arial" charset="0"/>
        </a:defRPr>
      </a:lvl2pPr>
      <a:lvl3pPr algn="l" rtl="0" eaLnBrk="0" fontAlgn="base" hangingPunct="0">
        <a:spcBef>
          <a:spcPct val="0"/>
        </a:spcBef>
        <a:spcAft>
          <a:spcPct val="0"/>
        </a:spcAft>
        <a:defRPr sz="4600">
          <a:solidFill>
            <a:schemeClr val="tx2"/>
          </a:solidFill>
          <a:latin typeface="Arial" charset="0"/>
        </a:defRPr>
      </a:lvl3pPr>
      <a:lvl4pPr algn="l" rtl="0" eaLnBrk="0" fontAlgn="base" hangingPunct="0">
        <a:spcBef>
          <a:spcPct val="0"/>
        </a:spcBef>
        <a:spcAft>
          <a:spcPct val="0"/>
        </a:spcAft>
        <a:defRPr sz="4600">
          <a:solidFill>
            <a:schemeClr val="tx2"/>
          </a:solidFill>
          <a:latin typeface="Arial" charset="0"/>
        </a:defRPr>
      </a:lvl4pPr>
      <a:lvl5pPr algn="l" rtl="0" eaLnBrk="0" fontAlgn="base" hangingPunct="0">
        <a:spcBef>
          <a:spcPct val="0"/>
        </a:spcBef>
        <a:spcAft>
          <a:spcPct val="0"/>
        </a:spcAft>
        <a:defRPr sz="4600">
          <a:solidFill>
            <a:schemeClr val="tx2"/>
          </a:solidFill>
          <a:latin typeface="Arial" charset="0"/>
        </a:defRPr>
      </a:lvl5pPr>
      <a:lvl6pPr marL="457200" algn="l" rtl="0" fontAlgn="base">
        <a:spcBef>
          <a:spcPct val="0"/>
        </a:spcBef>
        <a:spcAft>
          <a:spcPct val="0"/>
        </a:spcAft>
        <a:defRPr sz="4600">
          <a:solidFill>
            <a:schemeClr val="tx2"/>
          </a:solidFill>
          <a:latin typeface="Arial" charset="0"/>
        </a:defRPr>
      </a:lvl6pPr>
      <a:lvl7pPr marL="914400" algn="l" rtl="0" fontAlgn="base">
        <a:spcBef>
          <a:spcPct val="0"/>
        </a:spcBef>
        <a:spcAft>
          <a:spcPct val="0"/>
        </a:spcAft>
        <a:defRPr sz="4600">
          <a:solidFill>
            <a:schemeClr val="tx2"/>
          </a:solidFill>
          <a:latin typeface="Arial" charset="0"/>
        </a:defRPr>
      </a:lvl7pPr>
      <a:lvl8pPr marL="1371600" algn="l" rtl="0" fontAlgn="base">
        <a:spcBef>
          <a:spcPct val="0"/>
        </a:spcBef>
        <a:spcAft>
          <a:spcPct val="0"/>
        </a:spcAft>
        <a:defRPr sz="4600">
          <a:solidFill>
            <a:schemeClr val="tx2"/>
          </a:solidFill>
          <a:latin typeface="Arial" charset="0"/>
        </a:defRPr>
      </a:lvl8pPr>
      <a:lvl9pPr marL="1828800" algn="l" rtl="0" fontAlgn="base">
        <a:spcBef>
          <a:spcPct val="0"/>
        </a:spcBef>
        <a:spcAft>
          <a:spcPct val="0"/>
        </a:spcAft>
        <a:defRPr sz="4600">
          <a:solidFill>
            <a:schemeClr val="tx2"/>
          </a:solidFill>
          <a:latin typeface="Arial" charset="0"/>
        </a:defRPr>
      </a:lvl9pPr>
    </p:titleStyle>
    <p:bodyStyle>
      <a:lvl1pPr marL="342900" indent="-228600" algn="l" rtl="0" eaLnBrk="0" fontAlgn="base" hangingPunct="0">
        <a:spcBef>
          <a:spcPct val="20000"/>
        </a:spcBef>
        <a:spcAft>
          <a:spcPct val="0"/>
        </a:spcAft>
        <a:buClr>
          <a:schemeClr val="accent1"/>
        </a:buClr>
        <a:buFont typeface="Arial" panose="020B0604020202020204" pitchFamily="34"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DEAE00"/>
        </a:buClr>
        <a:buFont typeface="Arial" panose="020B0604020202020204" pitchFamily="34"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B77BB4"/>
        </a:buClr>
        <a:buFont typeface="Arial" panose="020B0604020202020204" pitchFamily="34"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E0773C"/>
        </a:buClr>
        <a:buFont typeface="Arial" panose="020B0604020202020204" pitchFamily="34"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wagonetl@id.doe.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DOELAP External Dosimetry Training</a:t>
            </a:r>
            <a:br>
              <a:rPr lang="en-US" dirty="0"/>
            </a:br>
            <a:r>
              <a:rPr lang="en-US" dirty="0"/>
              <a:t>Travel Topics</a:t>
            </a:r>
          </a:p>
        </p:txBody>
      </p:sp>
      <p:sp>
        <p:nvSpPr>
          <p:cNvPr id="3" name="Subtitle 2"/>
          <p:cNvSpPr>
            <a:spLocks noGrp="1"/>
          </p:cNvSpPr>
          <p:nvPr>
            <p:ph type="subTitle" idx="1"/>
          </p:nvPr>
        </p:nvSpPr>
        <p:spPr>
          <a:xfrm>
            <a:off x="1838325" y="3962400"/>
            <a:ext cx="7077075" cy="1104528"/>
          </a:xfrm>
        </p:spPr>
        <p:txBody>
          <a:bodyPr/>
          <a:lstStyle/>
          <a:p>
            <a:pPr algn="ctr"/>
            <a:r>
              <a:rPr lang="en-US" dirty="0"/>
              <a:t>Idaho Falls, ID</a:t>
            </a:r>
          </a:p>
          <a:p>
            <a:pPr algn="ctr"/>
            <a:r>
              <a:rPr lang="en-US" dirty="0"/>
              <a:t>September, 2024</a:t>
            </a:r>
          </a:p>
        </p:txBody>
      </p:sp>
    </p:spTree>
    <p:extLst>
      <p:ext uri="{BB962C8B-B14F-4D97-AF65-F5344CB8AC3E}">
        <p14:creationId xmlns:p14="http://schemas.microsoft.com/office/powerpoint/2010/main" val="72241268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CB78D-FD25-68C2-3BA4-CF4DE34242D2}"/>
              </a:ext>
            </a:extLst>
          </p:cNvPr>
          <p:cNvSpPr>
            <a:spLocks noGrp="1"/>
          </p:cNvSpPr>
          <p:nvPr>
            <p:ph type="title"/>
          </p:nvPr>
        </p:nvSpPr>
        <p:spPr/>
        <p:txBody>
          <a:bodyPr/>
          <a:lstStyle/>
          <a:p>
            <a:r>
              <a:rPr lang="en-US" dirty="0"/>
              <a:t>When Travel Goes Wrong</a:t>
            </a:r>
          </a:p>
        </p:txBody>
      </p:sp>
      <p:sp>
        <p:nvSpPr>
          <p:cNvPr id="3" name="Content Placeholder 2">
            <a:extLst>
              <a:ext uri="{FF2B5EF4-FFF2-40B4-BE49-F238E27FC236}">
                <a16:creationId xmlns:a16="http://schemas.microsoft.com/office/drawing/2014/main" id="{72446E7F-B1E9-13F2-F63C-E16F60EB39B1}"/>
              </a:ext>
            </a:extLst>
          </p:cNvPr>
          <p:cNvSpPr>
            <a:spLocks noGrp="1"/>
          </p:cNvSpPr>
          <p:nvPr>
            <p:ph idx="1"/>
          </p:nvPr>
        </p:nvSpPr>
        <p:spPr/>
        <p:txBody>
          <a:bodyPr/>
          <a:lstStyle/>
          <a:p>
            <a:r>
              <a:rPr lang="en-US" dirty="0"/>
              <a:t>Personal issues</a:t>
            </a:r>
          </a:p>
          <a:p>
            <a:r>
              <a:rPr lang="en-US" dirty="0"/>
              <a:t>Flights delayed/cancelled</a:t>
            </a:r>
          </a:p>
          <a:p>
            <a:pPr lvl="1"/>
            <a:r>
              <a:rPr lang="en-US" dirty="0"/>
              <a:t>After the airline ticket has been issued, if you have any travel issues after hours call </a:t>
            </a:r>
            <a:r>
              <a:rPr lang="en-US" dirty="0" err="1"/>
              <a:t>Adtrav</a:t>
            </a:r>
            <a:r>
              <a:rPr lang="en-US" dirty="0"/>
              <a:t>, 888-205-2369</a:t>
            </a:r>
          </a:p>
          <a:p>
            <a:r>
              <a:rPr lang="en-US" dirty="0"/>
              <a:t>Rental car accident</a:t>
            </a:r>
          </a:p>
          <a:p>
            <a:r>
              <a:rPr lang="en-US" dirty="0"/>
              <a:t>Other issues?</a:t>
            </a:r>
          </a:p>
        </p:txBody>
      </p:sp>
      <p:sp>
        <p:nvSpPr>
          <p:cNvPr id="4" name="Slide Number Placeholder 3">
            <a:extLst>
              <a:ext uri="{FF2B5EF4-FFF2-40B4-BE49-F238E27FC236}">
                <a16:creationId xmlns:a16="http://schemas.microsoft.com/office/drawing/2014/main" id="{7B60E435-F8C1-5E00-86B8-0AB3224519DD}"/>
              </a:ext>
            </a:extLst>
          </p:cNvPr>
          <p:cNvSpPr>
            <a:spLocks noGrp="1"/>
          </p:cNvSpPr>
          <p:nvPr>
            <p:ph type="sldNum" sz="quarter" idx="10"/>
          </p:nvPr>
        </p:nvSpPr>
        <p:spPr/>
        <p:txBody>
          <a:bodyPr/>
          <a:lstStyle/>
          <a:p>
            <a:fld id="{67C7B901-DD5A-4D63-983D-2E3EEDC6FDFD}" type="slidenum">
              <a:rPr lang="en-US" altLang="en-US" smtClean="0"/>
              <a:pPr/>
              <a:t>10</a:t>
            </a:fld>
            <a:endParaRPr lang="en-US" altLang="en-US" dirty="0"/>
          </a:p>
        </p:txBody>
      </p:sp>
    </p:spTree>
    <p:extLst>
      <p:ext uri="{BB962C8B-B14F-4D97-AF65-F5344CB8AC3E}">
        <p14:creationId xmlns:p14="http://schemas.microsoft.com/office/powerpoint/2010/main" val="4134604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80F7D-7793-3A43-367A-D0B06A75D03E}"/>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1AA7075D-CC10-56BA-D2AC-1489704FC9E3}"/>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4D3095B6-E285-D077-7889-3B7060AAEB76}"/>
              </a:ext>
            </a:extLst>
          </p:cNvPr>
          <p:cNvSpPr>
            <a:spLocks noGrp="1"/>
          </p:cNvSpPr>
          <p:nvPr>
            <p:ph type="sldNum" sz="quarter" idx="10"/>
          </p:nvPr>
        </p:nvSpPr>
        <p:spPr/>
        <p:txBody>
          <a:bodyPr/>
          <a:lstStyle/>
          <a:p>
            <a:fld id="{67C7B901-DD5A-4D63-983D-2E3EEDC6FDFD}" type="slidenum">
              <a:rPr lang="en-US" altLang="en-US" smtClean="0"/>
              <a:pPr/>
              <a:t>11</a:t>
            </a:fld>
            <a:endParaRPr lang="en-US" altLang="en-US" dirty="0"/>
          </a:p>
        </p:txBody>
      </p:sp>
    </p:spTree>
    <p:extLst>
      <p:ext uri="{BB962C8B-B14F-4D97-AF65-F5344CB8AC3E}">
        <p14:creationId xmlns:p14="http://schemas.microsoft.com/office/powerpoint/2010/main" val="1974356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297BFA85-3C04-C4F9-3D9F-0743F70D1872}"/>
              </a:ext>
            </a:extLst>
          </p:cNvPr>
          <p:cNvSpPr>
            <a:spLocks noGrp="1" noChangeArrowheads="1"/>
          </p:cNvSpPr>
          <p:nvPr>
            <p:ph type="title"/>
          </p:nvPr>
        </p:nvSpPr>
        <p:spPr/>
        <p:txBody>
          <a:bodyPr/>
          <a:lstStyle/>
          <a:p>
            <a:pPr eaLnBrk="1" hangingPunct="1"/>
            <a:r>
              <a:rPr lang="en-US" altLang="en-US" dirty="0"/>
              <a:t>Travel Contact</a:t>
            </a:r>
          </a:p>
        </p:txBody>
      </p:sp>
      <p:sp>
        <p:nvSpPr>
          <p:cNvPr id="9219" name="Rectangle 3">
            <a:extLst>
              <a:ext uri="{FF2B5EF4-FFF2-40B4-BE49-F238E27FC236}">
                <a16:creationId xmlns:a16="http://schemas.microsoft.com/office/drawing/2014/main" id="{7B66D0F8-FACC-EB27-8312-EB0FACB342E0}"/>
              </a:ext>
            </a:extLst>
          </p:cNvPr>
          <p:cNvSpPr>
            <a:spLocks noGrp="1" noChangeArrowheads="1"/>
          </p:cNvSpPr>
          <p:nvPr>
            <p:ph idx="1"/>
          </p:nvPr>
        </p:nvSpPr>
        <p:spPr/>
        <p:txBody>
          <a:bodyPr/>
          <a:lstStyle/>
          <a:p>
            <a:pPr marL="411163" lvl="1" indent="0" eaLnBrk="1" hangingPunct="1">
              <a:buNone/>
              <a:defRPr/>
            </a:pPr>
            <a:endParaRPr lang="en-US" altLang="en-US" dirty="0"/>
          </a:p>
          <a:p>
            <a:pPr eaLnBrk="1" hangingPunct="1">
              <a:defRPr/>
            </a:pPr>
            <a:r>
              <a:rPr lang="en-US" altLang="en-US" dirty="0"/>
              <a:t>Tina Wagoner</a:t>
            </a:r>
          </a:p>
          <a:p>
            <a:pPr lvl="1" eaLnBrk="1" hangingPunct="1">
              <a:defRPr/>
            </a:pPr>
            <a:r>
              <a:rPr lang="en-US" altLang="en-US" dirty="0">
                <a:hlinkClick r:id="rId2"/>
              </a:rPr>
              <a:t>wagonetl@id.doe.gov</a:t>
            </a:r>
            <a:endParaRPr lang="en-US" altLang="en-US" dirty="0"/>
          </a:p>
          <a:p>
            <a:pPr lvl="1" eaLnBrk="1" hangingPunct="1">
              <a:defRPr/>
            </a:pPr>
            <a:r>
              <a:rPr lang="en-US" altLang="en-US" dirty="0"/>
              <a:t>(208) 526-0423</a:t>
            </a:r>
          </a:p>
          <a:p>
            <a:pPr lvl="1" eaLnBrk="1" hangingPunct="1">
              <a:defRPr/>
            </a:pPr>
            <a:r>
              <a:rPr lang="en-US" altLang="en-US" dirty="0"/>
              <a:t>1955 Fremont Ave.</a:t>
            </a:r>
          </a:p>
          <a:p>
            <a:pPr marL="628650" lvl="1" indent="-282575">
              <a:buNone/>
              <a:defRPr/>
            </a:pPr>
            <a:r>
              <a:rPr lang="en-US" altLang="en-US" dirty="0"/>
              <a:t>     MS 1240</a:t>
            </a:r>
          </a:p>
          <a:p>
            <a:pPr marL="628650" lvl="1" indent="-282575">
              <a:buNone/>
              <a:defRPr/>
            </a:pPr>
            <a:r>
              <a:rPr lang="en-US" altLang="en-US" dirty="0"/>
              <a:t>     Idaho Falls, ID 83415</a:t>
            </a:r>
          </a:p>
          <a:p>
            <a:pPr marL="411163" lvl="1" indent="0" eaLnBrk="1" hangingPunct="1">
              <a:buNone/>
              <a:defRPr/>
            </a:pPr>
            <a:endParaRPr lang="en-US" altLang="en-US" dirty="0"/>
          </a:p>
          <a:p>
            <a:pPr lvl="1" eaLnBrk="1" hangingPunct="1">
              <a:defRPr/>
            </a:pPr>
            <a:endParaRPr lang="en-US"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50804186-EDE1-8306-F528-81F19892B8C2}"/>
              </a:ext>
            </a:extLst>
          </p:cNvPr>
          <p:cNvSpPr>
            <a:spLocks noGrp="1" noChangeArrowheads="1"/>
          </p:cNvSpPr>
          <p:nvPr>
            <p:ph type="title"/>
          </p:nvPr>
        </p:nvSpPr>
        <p:spPr/>
        <p:txBody>
          <a:bodyPr/>
          <a:lstStyle/>
          <a:p>
            <a:pPr eaLnBrk="1" hangingPunct="1"/>
            <a:r>
              <a:rPr lang="en-US" altLang="en-US"/>
              <a:t>Funding for Assessor Travel</a:t>
            </a:r>
          </a:p>
        </p:txBody>
      </p:sp>
      <p:sp>
        <p:nvSpPr>
          <p:cNvPr id="22531" name="Rectangle 3">
            <a:extLst>
              <a:ext uri="{FF2B5EF4-FFF2-40B4-BE49-F238E27FC236}">
                <a16:creationId xmlns:a16="http://schemas.microsoft.com/office/drawing/2014/main" id="{0F8D2B1C-C01A-B1D6-7214-9A86410F483C}"/>
              </a:ext>
            </a:extLst>
          </p:cNvPr>
          <p:cNvSpPr>
            <a:spLocks noGrp="1" noChangeArrowheads="1"/>
          </p:cNvSpPr>
          <p:nvPr>
            <p:ph idx="1"/>
          </p:nvPr>
        </p:nvSpPr>
        <p:spPr/>
        <p:txBody>
          <a:bodyPr/>
          <a:lstStyle/>
          <a:p>
            <a:pPr>
              <a:spcBef>
                <a:spcPts val="900"/>
              </a:spcBef>
              <a:spcAft>
                <a:spcPts val="900"/>
              </a:spcAft>
            </a:pPr>
            <a:r>
              <a:rPr lang="en-US" altLang="en-US" sz="2400" dirty="0"/>
              <a:t>DOELAP reimburses travel expenditures that are considered customary and necessary for the completion of duties.</a:t>
            </a:r>
          </a:p>
          <a:p>
            <a:pPr>
              <a:spcBef>
                <a:spcPts val="900"/>
              </a:spcBef>
              <a:spcAft>
                <a:spcPts val="900"/>
              </a:spcAft>
            </a:pPr>
            <a:r>
              <a:rPr lang="en-US" altLang="en-US" sz="2400" dirty="0"/>
              <a:t>If you mix business and pleasure travel, you must get approval from STM and get a theoretical estimate of costs for DOELAP travel vs. costs for travel including personal dates </a:t>
            </a:r>
          </a:p>
          <a:p>
            <a:pPr lvl="1">
              <a:spcBef>
                <a:spcPts val="900"/>
              </a:spcBef>
              <a:spcAft>
                <a:spcPts val="900"/>
              </a:spcAft>
            </a:pPr>
            <a:r>
              <a:rPr lang="en-US" altLang="en-US" sz="2200" dirty="0"/>
              <a:t>Driving POV vs. flying</a:t>
            </a:r>
          </a:p>
          <a:p>
            <a:pPr>
              <a:spcBef>
                <a:spcPts val="900"/>
              </a:spcBef>
              <a:spcAft>
                <a:spcPts val="900"/>
              </a:spcAft>
            </a:pPr>
            <a:r>
              <a:rPr lang="en-US" altLang="en-US" sz="2400" dirty="0"/>
              <a:t>Reimbursement for lesser of the two</a:t>
            </a:r>
          </a:p>
          <a:p>
            <a:pPr lvl="1">
              <a:spcBef>
                <a:spcPts val="900"/>
              </a:spcBef>
              <a:spcAft>
                <a:spcPts val="900"/>
              </a:spcAft>
            </a:pPr>
            <a:r>
              <a:rPr lang="en-US" dirty="0">
                <a:ea typeface="Calibri" panose="020F0502020204030204" pitchFamily="34" charset="0"/>
                <a:cs typeface="Times New Roman" panose="02020603050405020304" pitchFamily="18" charset="0"/>
              </a:rPr>
              <a:t>The traveler pays the difference between the theoretical DOELAP-only dates travel fare and the cost for the dates of personal travel or POV</a:t>
            </a:r>
          </a:p>
          <a:p>
            <a:pPr lvl="2">
              <a:spcBef>
                <a:spcPts val="900"/>
              </a:spcBef>
              <a:spcAft>
                <a:spcPts val="900"/>
              </a:spcAft>
            </a:pPr>
            <a:r>
              <a:rPr lang="en-US" dirty="0">
                <a:ea typeface="Calibri" panose="020F0502020204030204" pitchFamily="34" charset="0"/>
                <a:cs typeface="Times New Roman" panose="02020603050405020304" pitchFamily="18" charset="0"/>
              </a:rPr>
              <a:t>Also extra hotel nights, fuel, etc.</a:t>
            </a: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90E62-8DE3-44A8-B3CC-7E3525F96528}"/>
              </a:ext>
            </a:extLst>
          </p:cNvPr>
          <p:cNvSpPr>
            <a:spLocks noGrp="1"/>
          </p:cNvSpPr>
          <p:nvPr>
            <p:ph type="title"/>
          </p:nvPr>
        </p:nvSpPr>
        <p:spPr>
          <a:xfrm>
            <a:off x="508000" y="197140"/>
            <a:ext cx="10160000" cy="532702"/>
          </a:xfrm>
        </p:spPr>
        <p:txBody>
          <a:bodyPr/>
          <a:lstStyle/>
          <a:p>
            <a:r>
              <a:rPr lang="en-US" dirty="0"/>
              <a:t>DOELAP Invitational Traveler Request</a:t>
            </a:r>
          </a:p>
        </p:txBody>
      </p:sp>
      <p:sp>
        <p:nvSpPr>
          <p:cNvPr id="4" name="Slide Number Placeholder 3">
            <a:extLst>
              <a:ext uri="{FF2B5EF4-FFF2-40B4-BE49-F238E27FC236}">
                <a16:creationId xmlns:a16="http://schemas.microsoft.com/office/drawing/2014/main" id="{9A95CDCE-76AE-D720-E7D5-A2B74B57BFB0}"/>
              </a:ext>
            </a:extLst>
          </p:cNvPr>
          <p:cNvSpPr>
            <a:spLocks noGrp="1"/>
          </p:cNvSpPr>
          <p:nvPr>
            <p:ph type="sldNum" sz="quarter" idx="10"/>
          </p:nvPr>
        </p:nvSpPr>
        <p:spPr/>
        <p:txBody>
          <a:bodyPr/>
          <a:lstStyle/>
          <a:p>
            <a:fld id="{67C7B901-DD5A-4D63-983D-2E3EEDC6FDFD}" type="slidenum">
              <a:rPr lang="en-US" altLang="en-US" smtClean="0"/>
              <a:pPr/>
              <a:t>4</a:t>
            </a:fld>
            <a:endParaRPr lang="en-US" altLang="en-US" dirty="0"/>
          </a:p>
        </p:txBody>
      </p:sp>
      <p:pic>
        <p:nvPicPr>
          <p:cNvPr id="5" name="Picture 4">
            <a:extLst>
              <a:ext uri="{FF2B5EF4-FFF2-40B4-BE49-F238E27FC236}">
                <a16:creationId xmlns:a16="http://schemas.microsoft.com/office/drawing/2014/main" id="{0A3E42D2-5C80-5F18-8573-6A06F52C368B}"/>
              </a:ext>
            </a:extLst>
          </p:cNvPr>
          <p:cNvPicPr>
            <a:picLocks noChangeAspect="1"/>
          </p:cNvPicPr>
          <p:nvPr/>
        </p:nvPicPr>
        <p:blipFill>
          <a:blip r:embed="rId2"/>
          <a:stretch>
            <a:fillRect/>
          </a:stretch>
        </p:blipFill>
        <p:spPr>
          <a:xfrm>
            <a:off x="3610453" y="729842"/>
            <a:ext cx="4028470" cy="6128158"/>
          </a:xfrm>
          <a:prstGeom prst="rect">
            <a:avLst/>
          </a:prstGeom>
        </p:spPr>
      </p:pic>
    </p:spTree>
    <p:extLst>
      <p:ext uri="{BB962C8B-B14F-4D97-AF65-F5344CB8AC3E}">
        <p14:creationId xmlns:p14="http://schemas.microsoft.com/office/powerpoint/2010/main" val="4007316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DC677-F72E-5314-44C7-26EAF0BB0FCB}"/>
              </a:ext>
            </a:extLst>
          </p:cNvPr>
          <p:cNvSpPr>
            <a:spLocks noGrp="1"/>
          </p:cNvSpPr>
          <p:nvPr>
            <p:ph type="title"/>
          </p:nvPr>
        </p:nvSpPr>
        <p:spPr>
          <a:xfrm>
            <a:off x="508000" y="113212"/>
            <a:ext cx="10160000" cy="1143000"/>
          </a:xfrm>
        </p:spPr>
        <p:txBody>
          <a:bodyPr/>
          <a:lstStyle/>
          <a:p>
            <a:r>
              <a:rPr lang="en-US" dirty="0"/>
              <a:t>Travel Requests</a:t>
            </a:r>
          </a:p>
        </p:txBody>
      </p:sp>
      <p:sp>
        <p:nvSpPr>
          <p:cNvPr id="3" name="Content Placeholder 2">
            <a:extLst>
              <a:ext uri="{FF2B5EF4-FFF2-40B4-BE49-F238E27FC236}">
                <a16:creationId xmlns:a16="http://schemas.microsoft.com/office/drawing/2014/main" id="{8DA0857F-0475-7CA9-E87F-74D0265D445C}"/>
              </a:ext>
            </a:extLst>
          </p:cNvPr>
          <p:cNvSpPr>
            <a:spLocks noGrp="1"/>
          </p:cNvSpPr>
          <p:nvPr>
            <p:ph idx="1"/>
          </p:nvPr>
        </p:nvSpPr>
        <p:spPr>
          <a:xfrm>
            <a:off x="508000" y="1028700"/>
            <a:ext cx="10160000" cy="4800600"/>
          </a:xfrm>
        </p:spPr>
        <p:txBody>
          <a:bodyPr/>
          <a:lstStyle/>
          <a:p>
            <a:r>
              <a:rPr lang="en-US" dirty="0"/>
              <a:t>Lead assessor coordinates with other assessors (and site if desired) to choose an appropriate hotel. </a:t>
            </a:r>
          </a:p>
          <a:p>
            <a:r>
              <a:rPr lang="en-US" dirty="0"/>
              <a:t>Travelers should make all efforts to get government per diem rate</a:t>
            </a:r>
          </a:p>
          <a:p>
            <a:pPr lvl="1"/>
            <a:r>
              <a:rPr lang="en-US" dirty="0"/>
              <a:t>Be aware, the per diem is where the hotel </a:t>
            </a:r>
            <a:r>
              <a:rPr lang="en-US" b="1" dirty="0"/>
              <a:t>is located</a:t>
            </a:r>
            <a:r>
              <a:rPr lang="en-US" dirty="0"/>
              <a:t>, not where you fly into</a:t>
            </a:r>
          </a:p>
          <a:p>
            <a:pPr lvl="2"/>
            <a:r>
              <a:rPr lang="en-US" dirty="0"/>
              <a:t>e.g. fly into Chicago, stay in Indiana</a:t>
            </a:r>
          </a:p>
          <a:p>
            <a:pPr lvl="1"/>
            <a:r>
              <a:rPr lang="en-US" dirty="0"/>
              <a:t>If government rate is unavailable, over per diem </a:t>
            </a:r>
            <a:r>
              <a:rPr lang="en-US" i="1" dirty="0"/>
              <a:t>may</a:t>
            </a:r>
            <a:r>
              <a:rPr lang="en-US" dirty="0"/>
              <a:t> be authorized</a:t>
            </a:r>
          </a:p>
          <a:p>
            <a:pPr lvl="1"/>
            <a:r>
              <a:rPr lang="en-US" sz="2000" dirty="0">
                <a:ea typeface="Calibri" panose="020F0502020204030204" pitchFamily="34" charset="0"/>
                <a:cs typeface="Times New Roman" panose="02020603050405020304" pitchFamily="18" charset="0"/>
              </a:rPr>
              <a:t>Tina needs to have hotel price per night </a:t>
            </a:r>
            <a:r>
              <a:rPr lang="en-US" sz="2000" b="1" dirty="0">
                <a:ea typeface="Calibri" panose="020F0502020204030204" pitchFamily="34" charset="0"/>
                <a:cs typeface="Times New Roman" panose="02020603050405020304" pitchFamily="18" charset="0"/>
              </a:rPr>
              <a:t>prior</a:t>
            </a:r>
            <a:r>
              <a:rPr lang="en-US" sz="2000" dirty="0">
                <a:ea typeface="Calibri" panose="020F0502020204030204" pitchFamily="34" charset="0"/>
                <a:cs typeface="Times New Roman" panose="02020603050405020304" pitchFamily="18" charset="0"/>
              </a:rPr>
              <a:t> to completing the travel authorization (</a:t>
            </a:r>
            <a:r>
              <a:rPr lang="en-US" dirty="0"/>
              <a:t>over per diem must be approved in advance)</a:t>
            </a:r>
          </a:p>
          <a:p>
            <a:r>
              <a:rPr lang="en-US" dirty="0"/>
              <a:t>Travelers are responsible to make their own hotel reservations</a:t>
            </a:r>
          </a:p>
          <a:p>
            <a:pPr lvl="1"/>
            <a:r>
              <a:rPr lang="en-US" dirty="0"/>
              <a:t>Tina makes rental car and flight reservations</a:t>
            </a:r>
          </a:p>
          <a:p>
            <a:pPr lvl="1"/>
            <a:r>
              <a:rPr lang="en-US" dirty="0"/>
              <a:t>Don’t make your own flight reservations</a:t>
            </a:r>
          </a:p>
          <a:p>
            <a:r>
              <a:rPr lang="en-US" altLang="en-US" dirty="0"/>
              <a:t>Identify taxi, uber, POV mileage (both ways), airport parking, etc. for transportation between home and airport</a:t>
            </a:r>
          </a:p>
          <a:p>
            <a:r>
              <a:rPr lang="en-US" dirty="0"/>
              <a:t>The sooner the better</a:t>
            </a:r>
          </a:p>
          <a:p>
            <a:pPr lvl="1"/>
            <a:endParaRPr lang="en-US" dirty="0"/>
          </a:p>
        </p:txBody>
      </p:sp>
      <p:sp>
        <p:nvSpPr>
          <p:cNvPr id="4" name="Slide Number Placeholder 3">
            <a:extLst>
              <a:ext uri="{FF2B5EF4-FFF2-40B4-BE49-F238E27FC236}">
                <a16:creationId xmlns:a16="http://schemas.microsoft.com/office/drawing/2014/main" id="{897F5773-F1D3-7383-D8B7-2F6DAE9544B2}"/>
              </a:ext>
            </a:extLst>
          </p:cNvPr>
          <p:cNvSpPr>
            <a:spLocks noGrp="1"/>
          </p:cNvSpPr>
          <p:nvPr>
            <p:ph type="sldNum" sz="quarter" idx="10"/>
          </p:nvPr>
        </p:nvSpPr>
        <p:spPr/>
        <p:txBody>
          <a:bodyPr/>
          <a:lstStyle/>
          <a:p>
            <a:fld id="{67C7B901-DD5A-4D63-983D-2E3EEDC6FDFD}" type="slidenum">
              <a:rPr lang="en-US" altLang="en-US" smtClean="0"/>
              <a:pPr/>
              <a:t>5</a:t>
            </a:fld>
            <a:endParaRPr lang="en-US" altLang="en-US" dirty="0"/>
          </a:p>
        </p:txBody>
      </p:sp>
    </p:spTree>
    <p:extLst>
      <p:ext uri="{BB962C8B-B14F-4D97-AF65-F5344CB8AC3E}">
        <p14:creationId xmlns:p14="http://schemas.microsoft.com/office/powerpoint/2010/main" val="3839356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8DB068E0-7854-5B3C-71F6-8F1DF1E20CF6}"/>
              </a:ext>
            </a:extLst>
          </p:cNvPr>
          <p:cNvSpPr>
            <a:spLocks noGrp="1" noChangeArrowheads="1"/>
          </p:cNvSpPr>
          <p:nvPr>
            <p:ph type="title"/>
          </p:nvPr>
        </p:nvSpPr>
        <p:spPr/>
        <p:txBody>
          <a:bodyPr/>
          <a:lstStyle/>
          <a:p>
            <a:pPr eaLnBrk="1" hangingPunct="1"/>
            <a:r>
              <a:rPr lang="en-US" altLang="en-US"/>
              <a:t>Rental Car/Local transportation</a:t>
            </a:r>
          </a:p>
        </p:txBody>
      </p:sp>
      <p:sp>
        <p:nvSpPr>
          <p:cNvPr id="23555" name="Rectangle 3">
            <a:extLst>
              <a:ext uri="{FF2B5EF4-FFF2-40B4-BE49-F238E27FC236}">
                <a16:creationId xmlns:a16="http://schemas.microsoft.com/office/drawing/2014/main" id="{4DC02EC6-5760-F1A0-D31E-217080BB447A}"/>
              </a:ext>
            </a:extLst>
          </p:cNvPr>
          <p:cNvSpPr>
            <a:spLocks noGrp="1" noChangeArrowheads="1"/>
          </p:cNvSpPr>
          <p:nvPr>
            <p:ph idx="1"/>
          </p:nvPr>
        </p:nvSpPr>
        <p:spPr/>
        <p:txBody>
          <a:bodyPr/>
          <a:lstStyle/>
          <a:p>
            <a:pPr>
              <a:spcBef>
                <a:spcPts val="600"/>
              </a:spcBef>
              <a:spcAft>
                <a:spcPts val="600"/>
              </a:spcAft>
            </a:pPr>
            <a:r>
              <a:rPr lang="en-US" altLang="en-US" sz="2400" dirty="0"/>
              <a:t>One car per team</a:t>
            </a:r>
          </a:p>
          <a:p>
            <a:pPr>
              <a:spcBef>
                <a:spcPts val="600"/>
              </a:spcBef>
              <a:spcAft>
                <a:spcPts val="600"/>
              </a:spcAft>
              <a:buFont typeface="Wingdings" panose="05000000000000000000" pitchFamily="2" charset="2"/>
              <a:buChar char="§"/>
            </a:pPr>
            <a:r>
              <a:rPr lang="en-US" altLang="en-US" sz="2400" dirty="0"/>
              <a:t>Rental car typically is reserved under Lead Assessor’s name, but be sure to let Tina know who should be assigned</a:t>
            </a:r>
          </a:p>
          <a:p>
            <a:pPr>
              <a:spcBef>
                <a:spcPts val="600"/>
              </a:spcBef>
              <a:spcAft>
                <a:spcPts val="600"/>
              </a:spcAft>
              <a:buFont typeface="Wingdings" panose="05000000000000000000" pitchFamily="2" charset="2"/>
              <a:buChar char="§"/>
            </a:pPr>
            <a:r>
              <a:rPr lang="en-US" altLang="en-US" sz="2400" dirty="0"/>
              <a:t>Travelers must use the LEAST expensive </a:t>
            </a:r>
            <a:r>
              <a:rPr lang="en-US" altLang="en-US" sz="2400" u="sng" dirty="0"/>
              <a:t>compact car</a:t>
            </a:r>
            <a:r>
              <a:rPr lang="en-US" altLang="en-US" sz="2400" dirty="0"/>
              <a:t> available</a:t>
            </a:r>
          </a:p>
          <a:p>
            <a:pPr lvl="1">
              <a:spcBef>
                <a:spcPts val="600"/>
              </a:spcBef>
              <a:spcAft>
                <a:spcPts val="600"/>
              </a:spcAft>
              <a:buFont typeface="Wingdings" panose="05000000000000000000" pitchFamily="2" charset="2"/>
              <a:buChar char="§"/>
            </a:pPr>
            <a:r>
              <a:rPr lang="en-US" altLang="en-US" sz="2200" dirty="0"/>
              <a:t>If more than 2 assessors are going a larger car may be justified</a:t>
            </a:r>
          </a:p>
          <a:p>
            <a:pPr>
              <a:spcBef>
                <a:spcPts val="600"/>
              </a:spcBef>
              <a:spcAft>
                <a:spcPts val="600"/>
              </a:spcAft>
            </a:pPr>
            <a:r>
              <a:rPr lang="en-US" altLang="en-US" sz="2400" dirty="0"/>
              <a:t>Indicate assessment duration</a:t>
            </a:r>
          </a:p>
          <a:p>
            <a:pPr>
              <a:spcBef>
                <a:spcPts val="600"/>
              </a:spcBef>
              <a:buFont typeface="Wingdings" panose="05000000000000000000" pitchFamily="2" charset="2"/>
              <a:buChar char="§"/>
            </a:pPr>
            <a:r>
              <a:rPr lang="en-US" altLang="en-US" sz="2400" dirty="0"/>
              <a:t>Submit justification for rental car</a:t>
            </a:r>
          </a:p>
          <a:p>
            <a:pPr marL="800100" lvl="1" indent="-342900">
              <a:spcAft>
                <a:spcPts val="600"/>
              </a:spcAft>
              <a:buFont typeface="Wingdings" panose="05000000000000000000" pitchFamily="2" charset="2"/>
              <a:buChar char="§"/>
            </a:pPr>
            <a:r>
              <a:rPr lang="en-US" altLang="en-US" sz="2000" dirty="0"/>
              <a:t>Basic justification (1 car per team, travel between hotel and site</a:t>
            </a:r>
            <a:r>
              <a:rPr lang="en-US" altLang="en-US" dirty="0"/>
              <a:t>)</a:t>
            </a:r>
          </a:p>
          <a:p>
            <a:pPr marL="503237" indent="-342900">
              <a:spcAft>
                <a:spcPts val="600"/>
              </a:spcAft>
            </a:pPr>
            <a:r>
              <a:rPr lang="en-US" altLang="en-US" sz="2400" dirty="0"/>
              <a:t>If possible, identify any known airport, hotel, or other parking fees that will be necessary</a:t>
            </a:r>
          </a:p>
          <a:p>
            <a:pPr>
              <a:spcBef>
                <a:spcPts val="600"/>
              </a:spcBef>
              <a:spcAft>
                <a:spcPts val="600"/>
              </a:spcAft>
              <a:buFont typeface="Wingdings" panose="05000000000000000000" pitchFamily="2" charset="2"/>
              <a:buChar char="§"/>
            </a:pPr>
            <a:endParaRPr lang="en-US" alt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1C2664FA-7F4F-8682-6F95-B1B6B4CF54C5}"/>
              </a:ext>
            </a:extLst>
          </p:cNvPr>
          <p:cNvSpPr>
            <a:spLocks noGrp="1" noChangeArrowheads="1"/>
          </p:cNvSpPr>
          <p:nvPr>
            <p:ph type="title"/>
          </p:nvPr>
        </p:nvSpPr>
        <p:spPr/>
        <p:txBody>
          <a:bodyPr/>
          <a:lstStyle/>
          <a:p>
            <a:pPr eaLnBrk="1" hangingPunct="1"/>
            <a:r>
              <a:rPr lang="en-US" altLang="en-US"/>
              <a:t>Rental Car/Local transportation</a:t>
            </a:r>
          </a:p>
        </p:txBody>
      </p:sp>
      <p:sp>
        <p:nvSpPr>
          <p:cNvPr id="24579" name="Rectangle 3">
            <a:extLst>
              <a:ext uri="{FF2B5EF4-FFF2-40B4-BE49-F238E27FC236}">
                <a16:creationId xmlns:a16="http://schemas.microsoft.com/office/drawing/2014/main" id="{8D4B58B1-5793-ED4F-466B-7C0E4A490EC5}"/>
              </a:ext>
            </a:extLst>
          </p:cNvPr>
          <p:cNvSpPr>
            <a:spLocks noGrp="1" noChangeArrowheads="1"/>
          </p:cNvSpPr>
          <p:nvPr>
            <p:ph idx="1"/>
          </p:nvPr>
        </p:nvSpPr>
        <p:spPr/>
        <p:txBody>
          <a:bodyPr/>
          <a:lstStyle/>
          <a:p>
            <a:pPr>
              <a:spcBef>
                <a:spcPts val="600"/>
              </a:spcBef>
              <a:buFont typeface="Wingdings" panose="05000000000000000000" pitchFamily="2" charset="2"/>
              <a:buChar char="§"/>
            </a:pPr>
            <a:r>
              <a:rPr lang="en-US" altLang="en-US" sz="2400" dirty="0"/>
              <a:t>If someone other than a DOELAP person needs to ride in the car (spouse, etc.) you will need to reserve your own car</a:t>
            </a:r>
          </a:p>
          <a:p>
            <a:pPr>
              <a:spcBef>
                <a:spcPts val="600"/>
              </a:spcBef>
              <a:buFont typeface="Wingdings" panose="05000000000000000000" pitchFamily="2" charset="2"/>
              <a:buChar char="§"/>
            </a:pPr>
            <a:r>
              <a:rPr lang="en-US" altLang="en-US" sz="2400" dirty="0"/>
              <a:t>Identify receipts for</a:t>
            </a:r>
          </a:p>
          <a:p>
            <a:pPr marL="800100" lvl="1" indent="-342900">
              <a:buFont typeface="Wingdings" panose="05000000000000000000" pitchFamily="2" charset="2"/>
              <a:buChar char="§"/>
            </a:pPr>
            <a:r>
              <a:rPr lang="en-US" altLang="en-US" sz="2000" dirty="0"/>
              <a:t>Rental car gas</a:t>
            </a:r>
          </a:p>
          <a:p>
            <a:pPr marL="800100" lvl="1" indent="-342900">
              <a:buFont typeface="Wingdings" panose="05000000000000000000" pitchFamily="2" charset="2"/>
              <a:buChar char="§"/>
            </a:pPr>
            <a:r>
              <a:rPr lang="en-US" altLang="en-US" sz="2000" dirty="0"/>
              <a:t>Shuttle to/from airport</a:t>
            </a:r>
          </a:p>
          <a:p>
            <a:pPr marL="800100" lvl="1" indent="-342900">
              <a:buFont typeface="Wingdings" panose="05000000000000000000" pitchFamily="2" charset="2"/>
              <a:buChar char="§"/>
            </a:pPr>
            <a:r>
              <a:rPr lang="en-US" altLang="en-US" sz="2000" dirty="0"/>
              <a:t>Taxi to/from airport</a:t>
            </a:r>
          </a:p>
          <a:p>
            <a:pPr>
              <a:spcBef>
                <a:spcPts val="600"/>
              </a:spcBef>
              <a:spcAft>
                <a:spcPts val="600"/>
              </a:spcAft>
            </a:pPr>
            <a:r>
              <a:rPr lang="en-US" altLang="en-US" sz="2400" dirty="0"/>
              <a:t>Travelers will NOT be reimbursed for purchasing pre-paid refueling options.  Travelers should refuel prior to returning an approved rental vehicle</a:t>
            </a:r>
          </a:p>
          <a:p>
            <a:pPr>
              <a:spcBef>
                <a:spcPts val="600"/>
              </a:spcBef>
              <a:spcAft>
                <a:spcPts val="600"/>
              </a:spcAft>
              <a:buFont typeface="Wingdings" panose="05000000000000000000" pitchFamily="2" charset="2"/>
              <a:buChar char="§"/>
            </a:pPr>
            <a:r>
              <a:rPr lang="en-US" altLang="en-US" sz="2400" dirty="0"/>
              <a:t>Taxi for meals is not reimbursable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58866-46F1-B492-3E6C-7B34CF4CB9E4}"/>
              </a:ext>
            </a:extLst>
          </p:cNvPr>
          <p:cNvSpPr>
            <a:spLocks noGrp="1"/>
          </p:cNvSpPr>
          <p:nvPr>
            <p:ph type="title"/>
          </p:nvPr>
        </p:nvSpPr>
        <p:spPr>
          <a:xfrm>
            <a:off x="499611" y="0"/>
            <a:ext cx="10160000" cy="570451"/>
          </a:xfrm>
        </p:spPr>
        <p:txBody>
          <a:bodyPr/>
          <a:lstStyle/>
          <a:p>
            <a:pPr algn="r"/>
            <a:r>
              <a:rPr lang="en-US" dirty="0"/>
              <a:t>DOELAP Travel Expense Report</a:t>
            </a:r>
          </a:p>
        </p:txBody>
      </p:sp>
      <p:sp>
        <p:nvSpPr>
          <p:cNvPr id="4" name="Slide Number Placeholder 3">
            <a:extLst>
              <a:ext uri="{FF2B5EF4-FFF2-40B4-BE49-F238E27FC236}">
                <a16:creationId xmlns:a16="http://schemas.microsoft.com/office/drawing/2014/main" id="{9BDA266C-8ECD-84A0-AB00-FE3A8AEC548B}"/>
              </a:ext>
            </a:extLst>
          </p:cNvPr>
          <p:cNvSpPr>
            <a:spLocks noGrp="1"/>
          </p:cNvSpPr>
          <p:nvPr>
            <p:ph type="sldNum" sz="quarter" idx="10"/>
          </p:nvPr>
        </p:nvSpPr>
        <p:spPr/>
        <p:txBody>
          <a:bodyPr/>
          <a:lstStyle/>
          <a:p>
            <a:fld id="{67C7B901-DD5A-4D63-983D-2E3EEDC6FDFD}" type="slidenum">
              <a:rPr lang="en-US" altLang="en-US" smtClean="0"/>
              <a:pPr/>
              <a:t>8</a:t>
            </a:fld>
            <a:endParaRPr lang="en-US" altLang="en-US" dirty="0"/>
          </a:p>
        </p:txBody>
      </p:sp>
      <p:pic>
        <p:nvPicPr>
          <p:cNvPr id="6" name="Picture 5">
            <a:extLst>
              <a:ext uri="{FF2B5EF4-FFF2-40B4-BE49-F238E27FC236}">
                <a16:creationId xmlns:a16="http://schemas.microsoft.com/office/drawing/2014/main" id="{EE475EBB-4A3F-C235-C5DB-DF3933119FEE}"/>
              </a:ext>
            </a:extLst>
          </p:cNvPr>
          <p:cNvPicPr>
            <a:picLocks noChangeAspect="1"/>
          </p:cNvPicPr>
          <p:nvPr/>
        </p:nvPicPr>
        <p:blipFill>
          <a:blip r:embed="rId2"/>
          <a:stretch>
            <a:fillRect/>
          </a:stretch>
        </p:blipFill>
        <p:spPr>
          <a:xfrm>
            <a:off x="0" y="444616"/>
            <a:ext cx="6089425" cy="3345111"/>
          </a:xfrm>
          <a:prstGeom prst="rect">
            <a:avLst/>
          </a:prstGeom>
        </p:spPr>
      </p:pic>
      <p:pic>
        <p:nvPicPr>
          <p:cNvPr id="8" name="Picture 7">
            <a:extLst>
              <a:ext uri="{FF2B5EF4-FFF2-40B4-BE49-F238E27FC236}">
                <a16:creationId xmlns:a16="http://schemas.microsoft.com/office/drawing/2014/main" id="{93595ABB-8B4D-58E5-5288-C19F1A48EA5D}"/>
              </a:ext>
            </a:extLst>
          </p:cNvPr>
          <p:cNvPicPr>
            <a:picLocks noChangeAspect="1"/>
          </p:cNvPicPr>
          <p:nvPr/>
        </p:nvPicPr>
        <p:blipFill>
          <a:blip r:embed="rId3"/>
          <a:stretch>
            <a:fillRect/>
          </a:stretch>
        </p:blipFill>
        <p:spPr>
          <a:xfrm>
            <a:off x="5696125" y="3155568"/>
            <a:ext cx="5414565" cy="3702431"/>
          </a:xfrm>
          <a:prstGeom prst="rect">
            <a:avLst/>
          </a:prstGeom>
        </p:spPr>
      </p:pic>
      <p:pic>
        <p:nvPicPr>
          <p:cNvPr id="5" name="Picture 4">
            <a:extLst>
              <a:ext uri="{FF2B5EF4-FFF2-40B4-BE49-F238E27FC236}">
                <a16:creationId xmlns:a16="http://schemas.microsoft.com/office/drawing/2014/main" id="{661455EA-5D21-3F8C-24EB-9C6B3BC71B14}"/>
              </a:ext>
            </a:extLst>
          </p:cNvPr>
          <p:cNvPicPr>
            <a:picLocks noChangeAspect="1"/>
          </p:cNvPicPr>
          <p:nvPr/>
        </p:nvPicPr>
        <p:blipFill>
          <a:blip r:embed="rId4"/>
          <a:stretch>
            <a:fillRect/>
          </a:stretch>
        </p:blipFill>
        <p:spPr>
          <a:xfrm>
            <a:off x="3647530" y="814244"/>
            <a:ext cx="2570389" cy="910563"/>
          </a:xfrm>
          <a:prstGeom prst="rect">
            <a:avLst/>
          </a:prstGeom>
        </p:spPr>
      </p:pic>
    </p:spTree>
    <p:extLst>
      <p:ext uri="{BB962C8B-B14F-4D97-AF65-F5344CB8AC3E}">
        <p14:creationId xmlns:p14="http://schemas.microsoft.com/office/powerpoint/2010/main" val="2813637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6ED89-E722-07E5-8B74-1E5C469F3FD7}"/>
              </a:ext>
            </a:extLst>
          </p:cNvPr>
          <p:cNvSpPr>
            <a:spLocks noGrp="1"/>
          </p:cNvSpPr>
          <p:nvPr>
            <p:ph type="title"/>
          </p:nvPr>
        </p:nvSpPr>
        <p:spPr/>
        <p:txBody>
          <a:bodyPr/>
          <a:lstStyle/>
          <a:p>
            <a:r>
              <a:rPr lang="en-US" dirty="0"/>
              <a:t>Travel Voucher submission</a:t>
            </a:r>
          </a:p>
        </p:txBody>
      </p:sp>
      <p:sp>
        <p:nvSpPr>
          <p:cNvPr id="3" name="Content Placeholder 2">
            <a:extLst>
              <a:ext uri="{FF2B5EF4-FFF2-40B4-BE49-F238E27FC236}">
                <a16:creationId xmlns:a16="http://schemas.microsoft.com/office/drawing/2014/main" id="{3777E565-1D4B-94CB-9CF3-077370A85725}"/>
              </a:ext>
            </a:extLst>
          </p:cNvPr>
          <p:cNvSpPr>
            <a:spLocks noGrp="1"/>
          </p:cNvSpPr>
          <p:nvPr>
            <p:ph idx="1"/>
          </p:nvPr>
        </p:nvSpPr>
        <p:spPr/>
        <p:txBody>
          <a:bodyPr/>
          <a:lstStyle/>
          <a:p>
            <a:r>
              <a:rPr lang="en-US" dirty="0"/>
              <a:t>Per Travel Policy, travel vouchers need to be completed within 5 days after the completion of the travel, so submit for reimbursement ASAP upon completion</a:t>
            </a:r>
          </a:p>
          <a:p>
            <a:endParaRPr lang="en-US" dirty="0"/>
          </a:p>
          <a:p>
            <a:r>
              <a:rPr lang="en-US" dirty="0"/>
              <a:t>For this travel there will only be one week before we will be closing things for the end of the fiscal year, so all travel vouchers must be completed and approved by September 23rd to give time for processing</a:t>
            </a:r>
          </a:p>
          <a:p>
            <a:endParaRPr lang="en-US" dirty="0"/>
          </a:p>
          <a:p>
            <a:r>
              <a:rPr lang="en-US" dirty="0"/>
              <a:t>If they are not completed by September 23rd, then we will have to wait until mid-October to complete the vouchers</a:t>
            </a:r>
          </a:p>
        </p:txBody>
      </p:sp>
      <p:sp>
        <p:nvSpPr>
          <p:cNvPr id="4" name="Slide Number Placeholder 3">
            <a:extLst>
              <a:ext uri="{FF2B5EF4-FFF2-40B4-BE49-F238E27FC236}">
                <a16:creationId xmlns:a16="http://schemas.microsoft.com/office/drawing/2014/main" id="{D88DA799-1FBA-6916-9FD4-0B65A54A8DE5}"/>
              </a:ext>
            </a:extLst>
          </p:cNvPr>
          <p:cNvSpPr>
            <a:spLocks noGrp="1"/>
          </p:cNvSpPr>
          <p:nvPr>
            <p:ph type="sldNum" sz="quarter" idx="10"/>
          </p:nvPr>
        </p:nvSpPr>
        <p:spPr/>
        <p:txBody>
          <a:bodyPr/>
          <a:lstStyle/>
          <a:p>
            <a:fld id="{67C7B901-DD5A-4D63-983D-2E3EEDC6FDFD}" type="slidenum">
              <a:rPr lang="en-US" altLang="en-US" smtClean="0"/>
              <a:pPr/>
              <a:t>9</a:t>
            </a:fld>
            <a:endParaRPr lang="en-US" altLang="en-US" dirty="0"/>
          </a:p>
        </p:txBody>
      </p:sp>
    </p:spTree>
    <p:extLst>
      <p:ext uri="{BB962C8B-B14F-4D97-AF65-F5344CB8AC3E}">
        <p14:creationId xmlns:p14="http://schemas.microsoft.com/office/powerpoint/2010/main" val="34506471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Override1.xml><?xml version="1.0" encoding="utf-8"?>
<a:themeOverride xmlns:a="http://schemas.openxmlformats.org/drawingml/2006/main">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themeOverride>
</file>

<file path=ppt/theme/themeOverride2.xml><?xml version="1.0" encoding="utf-8"?>
<a:themeOverride xmlns:a="http://schemas.openxmlformats.org/drawingml/2006/main">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themeOverride>
</file>

<file path=docProps/app.xml><?xml version="1.0" encoding="utf-8"?>
<Properties xmlns="http://schemas.openxmlformats.org/officeDocument/2006/extended-properties" xmlns:vt="http://schemas.openxmlformats.org/officeDocument/2006/docPropsVTypes">
  <TotalTime>320</TotalTime>
  <Words>590</Words>
  <Application>Microsoft Office PowerPoint</Application>
  <PresentationFormat>Widescreen</PresentationFormat>
  <Paragraphs>68</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vt:lpstr>
      <vt:lpstr>Wingdings</vt:lpstr>
      <vt:lpstr>Adjacency</vt:lpstr>
      <vt:lpstr>DOELAP External Dosimetry Training Travel Topics</vt:lpstr>
      <vt:lpstr>Travel Contact</vt:lpstr>
      <vt:lpstr>Funding for Assessor Travel</vt:lpstr>
      <vt:lpstr>DOELAP Invitational Traveler Request</vt:lpstr>
      <vt:lpstr>Travel Requests</vt:lpstr>
      <vt:lpstr>Rental Car/Local transportation</vt:lpstr>
      <vt:lpstr>Rental Car/Local transportation</vt:lpstr>
      <vt:lpstr>DOELAP Travel Expense Report</vt:lpstr>
      <vt:lpstr>Travel Voucher submission</vt:lpstr>
      <vt:lpstr>When Travel Goes Wrong</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Bohrer, Steven E</dc:creator>
  <cp:lastModifiedBy>Bohrer, Steven E</cp:lastModifiedBy>
  <cp:revision>16</cp:revision>
  <dcterms:created xsi:type="dcterms:W3CDTF">2023-07-27T20:19:49Z</dcterms:created>
  <dcterms:modified xsi:type="dcterms:W3CDTF">2024-09-05T21:53:55Z</dcterms:modified>
</cp:coreProperties>
</file>